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686" r:id="rId2"/>
    <p:sldId id="760" r:id="rId3"/>
    <p:sldId id="761" r:id="rId4"/>
    <p:sldId id="762" r:id="rId5"/>
    <p:sldId id="759" r:id="rId6"/>
    <p:sldId id="777" r:id="rId7"/>
    <p:sldId id="778" r:id="rId8"/>
    <p:sldId id="763" r:id="rId9"/>
    <p:sldId id="746" r:id="rId10"/>
    <p:sldId id="747" r:id="rId11"/>
    <p:sldId id="748" r:id="rId12"/>
    <p:sldId id="770" r:id="rId13"/>
    <p:sldId id="779" r:id="rId14"/>
    <p:sldId id="771" r:id="rId15"/>
    <p:sldId id="772" r:id="rId16"/>
    <p:sldId id="749" r:id="rId17"/>
    <p:sldId id="773" r:id="rId18"/>
    <p:sldId id="750" r:id="rId19"/>
    <p:sldId id="751" r:id="rId20"/>
    <p:sldId id="752" r:id="rId21"/>
    <p:sldId id="774" r:id="rId22"/>
    <p:sldId id="775" r:id="rId23"/>
    <p:sldId id="781" r:id="rId24"/>
    <p:sldId id="687" r:id="rId25"/>
    <p:sldId id="753" r:id="rId26"/>
    <p:sldId id="754" r:id="rId27"/>
    <p:sldId id="756" r:id="rId28"/>
    <p:sldId id="755" r:id="rId29"/>
    <p:sldId id="757" r:id="rId30"/>
    <p:sldId id="688" r:id="rId31"/>
    <p:sldId id="758" r:id="rId32"/>
    <p:sldId id="764" r:id="rId33"/>
    <p:sldId id="776" r:id="rId34"/>
    <p:sldId id="767" r:id="rId35"/>
    <p:sldId id="766" r:id="rId36"/>
    <p:sldId id="768" r:id="rId37"/>
    <p:sldId id="769" r:id="rId38"/>
    <p:sldId id="780" r:id="rId39"/>
    <p:sldId id="689" r:id="rId40"/>
    <p:sldId id="724" r:id="rId41"/>
    <p:sldId id="725" r:id="rId42"/>
    <p:sldId id="726" r:id="rId43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3120">
          <p15:clr>
            <a:srgbClr val="A4A3A4"/>
          </p15:clr>
        </p15:guide>
        <p15:guide id="3" pos="376">
          <p15:clr>
            <a:srgbClr val="A4A3A4"/>
          </p15:clr>
        </p15:guide>
        <p15:guide id="4" pos="5864">
          <p15:clr>
            <a:srgbClr val="A4A3A4"/>
          </p15:clr>
        </p15:guide>
        <p15:guide id="5" pos="1011">
          <p15:clr>
            <a:srgbClr val="A4A3A4"/>
          </p15:clr>
        </p15:guide>
        <p15:guide id="6" pos="52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FF0909"/>
    <a:srgbClr val="FFFFCC"/>
    <a:srgbClr val="FF3737"/>
    <a:srgbClr val="F79D53"/>
    <a:srgbClr val="8E0000"/>
    <a:srgbClr val="D00000"/>
    <a:srgbClr val="A80000"/>
    <a:srgbClr val="E6EDF6"/>
    <a:srgbClr val="D2C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 autoAdjust="0"/>
    <p:restoredTop sz="76083" autoAdjust="0"/>
  </p:normalViewPr>
  <p:slideViewPr>
    <p:cSldViewPr snapToObjects="1">
      <p:cViewPr varScale="1">
        <p:scale>
          <a:sx n="55" d="100"/>
          <a:sy n="55" d="100"/>
        </p:scale>
        <p:origin x="-739" y="-86"/>
      </p:cViewPr>
      <p:guideLst>
        <p:guide orient="horz"/>
        <p:guide pos="3120"/>
        <p:guide pos="376"/>
        <p:guide pos="5864"/>
        <p:guide pos="1011"/>
        <p:guide pos="5229"/>
      </p:guideLst>
    </p:cSldViewPr>
  </p:slideViewPr>
  <p:outlineViewPr>
    <p:cViewPr>
      <p:scale>
        <a:sx n="33" d="100"/>
        <a:sy n="33" d="100"/>
      </p:scale>
      <p:origin x="60" y="653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63" d="100"/>
          <a:sy n="63" d="100"/>
        </p:scale>
        <p:origin x="-3462" y="-12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75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451" y="1"/>
            <a:ext cx="2949575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8D354-E2DA-4EE3-8E86-1EFCD9FF5842}" type="datetimeFigureOut">
              <a:rPr lang="ko-KR" altLang="en-US" smtClean="0"/>
              <a:pPr/>
              <a:t>2014-09-25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451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FA5AE-7DB4-4F49-A97F-363D27C455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87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0DF9A-E752-497F-9491-39BA5E98FBB2}" type="datetimeFigureOut">
              <a:rPr lang="ko-KR" altLang="en-US" smtClean="0"/>
              <a:pPr/>
              <a:t>2014-09-25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003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5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0E06F-4E46-40A9-A6B9-4B9B755CD6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3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0E06F-4E46-40A9-A6B9-4B9B755CD68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967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0E06F-4E46-40A9-A6B9-4B9B755CD68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6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0E06F-4E46-40A9-A6B9-4B9B755CD68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1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bg>
      <p:bgPr>
        <a:blipFill dpi="0" rotWithShape="1">
          <a:blip r:embed="rId2" cstate="print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1124744"/>
            <a:ext cx="84201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800" spc="-4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3"/>
          </p:nvPr>
        </p:nvSpPr>
        <p:spPr>
          <a:xfrm>
            <a:off x="1485900" y="4365104"/>
            <a:ext cx="6934200" cy="1320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782638" y="2672916"/>
            <a:ext cx="8420100" cy="1362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500" spc="-40" baseline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73658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364257" y="0"/>
            <a:ext cx="9180000" cy="627321"/>
          </a:xfrm>
          <a:prstGeom prst="rect">
            <a:avLst/>
          </a:prstGeom>
        </p:spPr>
        <p:txBody>
          <a:bodyPr tIns="108000" anchor="ctr">
            <a:noAutofit/>
          </a:bodyPr>
          <a:lstStyle>
            <a:lvl1pPr algn="l">
              <a:defRPr sz="20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 bwMode="auto">
          <a:xfrm>
            <a:off x="364257" y="627321"/>
            <a:ext cx="9180000" cy="0"/>
          </a:xfrm>
          <a:prstGeom prst="line">
            <a:avLst/>
          </a:prstGeom>
          <a:gradFill rotWithShape="1">
            <a:gsLst>
              <a:gs pos="0">
                <a:srgbClr val="4669AF"/>
              </a:gs>
              <a:gs pos="100000">
                <a:srgbClr val="95AAD3"/>
              </a:gs>
            </a:gsLst>
            <a:lin ang="2700000" scaled="1"/>
          </a:gradFill>
          <a:ln w="57150" cap="flat" cmpd="sng" algn="ctr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376816" y="658497"/>
            <a:ext cx="9184695" cy="436340"/>
          </a:xfrm>
          <a:prstGeom prst="rect">
            <a:avLst/>
          </a:prstGeom>
        </p:spPr>
        <p:txBody>
          <a:bodyPr lIns="108000" tIns="90000" rIns="0" bIns="144000">
            <a:spAutoFit/>
          </a:bodyPr>
          <a:lstStyle>
            <a:lvl1pPr marL="0" indent="0" algn="just">
              <a:spcBef>
                <a:spcPts val="0"/>
              </a:spcBef>
              <a:buFontTx/>
              <a:buNone/>
              <a:defRPr sz="1300" spc="-50" baseline="0"/>
            </a:lvl1pPr>
            <a:lvl2pPr marL="457200" indent="0">
              <a:buFontTx/>
              <a:buNone/>
              <a:defRPr sz="1300"/>
            </a:lvl2pPr>
            <a:lvl3pPr marL="914400" indent="0">
              <a:buFontTx/>
              <a:buNone/>
              <a:defRPr sz="1300"/>
            </a:lvl3pPr>
            <a:lvl4pPr marL="1371600" indent="0">
              <a:buFontTx/>
              <a:buNone/>
              <a:defRPr sz="1300"/>
            </a:lvl4pPr>
            <a:lvl5pPr marL="1828800" indent="0">
              <a:buFontTx/>
              <a:buNone/>
              <a:defRPr sz="13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8" name="Rectangle 19"/>
          <p:cNvSpPr txBox="1">
            <a:spLocks noChangeArrowheads="1"/>
          </p:cNvSpPr>
          <p:nvPr userDrawn="1"/>
        </p:nvSpPr>
        <p:spPr bwMode="auto">
          <a:xfrm>
            <a:off x="9410377" y="6590109"/>
            <a:ext cx="511175" cy="26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50000"/>
              </a:spcBef>
              <a:buFontTx/>
              <a:buNone/>
              <a:defRPr sz="900" b="0">
                <a:solidFill>
                  <a:srgbClr val="4D4D4D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52CCF5-368D-460A-8DEF-6B55712ACC6C}" type="slidenum"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Futura Bk" pitchFamily="34" charset="0"/>
                <a:ea typeface="가는각진제목체" pitchFamily="18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Futura Bk" pitchFamily="34" charset="0"/>
              <a:ea typeface="가는각진제목체" pitchFamily="18" charset="-127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61143" y="6597352"/>
            <a:ext cx="651203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SEMAT Essence </a:t>
            </a:r>
            <a:r>
              <a:rPr lang="ko-KR" altLang="en-US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지원 </a:t>
            </a:r>
            <a:r>
              <a:rPr lang="en-US" altLang="ko-KR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SW </a:t>
            </a:r>
            <a:r>
              <a:rPr lang="ko-KR" altLang="en-US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방법론 재정의 및 실행지원 솔루션 개발을 위한 사업제안</a:t>
            </a:r>
            <a:endParaRPr lang="en-US" altLang="ko-KR" sz="900" b="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25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3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64257" y="0"/>
            <a:ext cx="9180000" cy="627321"/>
          </a:xfrm>
          <a:prstGeom prst="rect">
            <a:avLst/>
          </a:prstGeom>
        </p:spPr>
        <p:txBody>
          <a:bodyPr tIns="108000" anchor="ctr">
            <a:noAutofit/>
          </a:bodyPr>
          <a:lstStyle>
            <a:lvl1pPr algn="l">
              <a:defRPr sz="20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364257" y="627321"/>
            <a:ext cx="9180000" cy="0"/>
          </a:xfrm>
          <a:prstGeom prst="line">
            <a:avLst/>
          </a:prstGeom>
          <a:gradFill rotWithShape="1">
            <a:gsLst>
              <a:gs pos="0">
                <a:srgbClr val="4669AF"/>
              </a:gs>
              <a:gs pos="100000">
                <a:srgbClr val="95AAD3"/>
              </a:gs>
            </a:gsLst>
            <a:lin ang="2700000" scaled="1"/>
          </a:gradFill>
          <a:ln w="57150" cap="flat" cmpd="sng" algn="ctr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376816" y="658497"/>
            <a:ext cx="9184695" cy="436340"/>
          </a:xfrm>
          <a:prstGeom prst="rect">
            <a:avLst/>
          </a:prstGeom>
        </p:spPr>
        <p:txBody>
          <a:bodyPr lIns="108000" tIns="90000" rIns="0" bIns="144000">
            <a:spAutoFit/>
          </a:bodyPr>
          <a:lstStyle>
            <a:lvl1pPr marL="0" indent="0" algn="just">
              <a:spcBef>
                <a:spcPts val="0"/>
              </a:spcBef>
              <a:buFontTx/>
              <a:buNone/>
              <a:defRPr sz="1300" spc="-50" baseline="0"/>
            </a:lvl1pPr>
            <a:lvl2pPr marL="457200" indent="0">
              <a:buFontTx/>
              <a:buNone/>
              <a:defRPr sz="1300"/>
            </a:lvl2pPr>
            <a:lvl3pPr marL="914400" indent="0">
              <a:buFontTx/>
              <a:buNone/>
              <a:defRPr sz="1300"/>
            </a:lvl3pPr>
            <a:lvl4pPr marL="1371600" indent="0">
              <a:buFontTx/>
              <a:buNone/>
              <a:defRPr sz="1300"/>
            </a:lvl4pPr>
            <a:lvl5pPr marL="1828800" indent="0">
              <a:buFontTx/>
              <a:buNone/>
              <a:defRPr sz="13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348818" y="1302564"/>
            <a:ext cx="9212693" cy="326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40005" dist="22860" dir="540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/>
          </a:bodyPr>
          <a:lstStyle>
            <a:lvl1pPr marL="90000" indent="0">
              <a:buFontTx/>
              <a:buNone/>
              <a:defRPr sz="1200" b="1" spc="-50" baseline="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FontTx/>
              <a:buNone/>
              <a:defRPr sz="1300"/>
            </a:lvl2pPr>
            <a:lvl3pPr marL="914400" indent="0">
              <a:buFontTx/>
              <a:buNone/>
              <a:defRPr sz="1300"/>
            </a:lvl3pPr>
            <a:lvl4pPr marL="1371600" indent="0">
              <a:buFontTx/>
              <a:buNone/>
              <a:defRPr sz="1300"/>
            </a:lvl4pPr>
            <a:lvl5pPr marL="1828800" indent="0">
              <a:buFontTx/>
              <a:buNone/>
              <a:defRPr sz="13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9" name="Rectangle 19"/>
          <p:cNvSpPr txBox="1">
            <a:spLocks noChangeArrowheads="1"/>
          </p:cNvSpPr>
          <p:nvPr userDrawn="1"/>
        </p:nvSpPr>
        <p:spPr bwMode="auto">
          <a:xfrm>
            <a:off x="9410377" y="6590109"/>
            <a:ext cx="511175" cy="26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50000"/>
              </a:spcBef>
              <a:buFontTx/>
              <a:buNone/>
              <a:defRPr sz="900" b="0">
                <a:solidFill>
                  <a:srgbClr val="4D4D4D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52CCF5-368D-460A-8DEF-6B55712ACC6C}" type="slidenum"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Futura Bk" pitchFamily="34" charset="0"/>
                <a:ea typeface="가는각진제목체" pitchFamily="18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Futura Bk" pitchFamily="34" charset="0"/>
              <a:ea typeface="가는각진제목체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61143" y="6597352"/>
            <a:ext cx="651203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SEMAT Essence </a:t>
            </a:r>
            <a:r>
              <a:rPr lang="ko-KR" altLang="en-US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지원 </a:t>
            </a:r>
            <a:r>
              <a:rPr lang="en-US" altLang="ko-KR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SW </a:t>
            </a:r>
            <a:r>
              <a:rPr lang="ko-KR" altLang="en-US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방법론 재정의 및 실행지원 솔루션 개발을 위한 사업제안</a:t>
            </a:r>
            <a:endParaRPr lang="en-US" altLang="ko-KR" sz="900" b="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88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4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64257" y="0"/>
            <a:ext cx="9180000" cy="627321"/>
          </a:xfrm>
          <a:prstGeom prst="rect">
            <a:avLst/>
          </a:prstGeom>
        </p:spPr>
        <p:txBody>
          <a:bodyPr tIns="108000" anchor="ctr">
            <a:noAutofit/>
          </a:bodyPr>
          <a:lstStyle>
            <a:lvl1pPr algn="l">
              <a:defRPr sz="20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364257" y="627321"/>
            <a:ext cx="9180000" cy="0"/>
          </a:xfrm>
          <a:prstGeom prst="line">
            <a:avLst/>
          </a:prstGeom>
          <a:gradFill rotWithShape="1">
            <a:gsLst>
              <a:gs pos="0">
                <a:srgbClr val="4669AF"/>
              </a:gs>
              <a:gs pos="100000">
                <a:srgbClr val="95AAD3"/>
              </a:gs>
            </a:gsLst>
            <a:lin ang="2700000" scaled="1"/>
          </a:gradFill>
          <a:ln w="57150" cap="flat" cmpd="sng" algn="ctr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376816" y="658497"/>
            <a:ext cx="9184695" cy="436340"/>
          </a:xfrm>
          <a:prstGeom prst="rect">
            <a:avLst/>
          </a:prstGeom>
        </p:spPr>
        <p:txBody>
          <a:bodyPr lIns="108000" tIns="90000" rIns="0" bIns="144000">
            <a:spAutoFit/>
          </a:bodyPr>
          <a:lstStyle>
            <a:lvl1pPr marL="0" indent="0" algn="just">
              <a:spcBef>
                <a:spcPts val="0"/>
              </a:spcBef>
              <a:buFontTx/>
              <a:buNone/>
              <a:defRPr sz="1300" spc="-50" baseline="0"/>
            </a:lvl1pPr>
            <a:lvl2pPr marL="457200" indent="0">
              <a:buFontTx/>
              <a:buNone/>
              <a:defRPr sz="1300"/>
            </a:lvl2pPr>
            <a:lvl3pPr marL="914400" indent="0">
              <a:buFontTx/>
              <a:buNone/>
              <a:defRPr sz="1300"/>
            </a:lvl3pPr>
            <a:lvl4pPr marL="1371600" indent="0">
              <a:buFontTx/>
              <a:buNone/>
              <a:defRPr sz="1300"/>
            </a:lvl4pPr>
            <a:lvl5pPr marL="1828800" indent="0">
              <a:buFontTx/>
              <a:buNone/>
              <a:defRPr sz="13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348818" y="1302564"/>
            <a:ext cx="9212693" cy="326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40005" dist="22860" dir="540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/>
          </a:bodyPr>
          <a:lstStyle>
            <a:lvl1pPr marL="90000" indent="0">
              <a:buFontTx/>
              <a:buNone/>
              <a:defRPr sz="1200" b="1" spc="-50" baseline="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FontTx/>
              <a:buNone/>
              <a:defRPr sz="1300"/>
            </a:lvl2pPr>
            <a:lvl3pPr marL="914400" indent="0">
              <a:buFontTx/>
              <a:buNone/>
              <a:defRPr sz="1300"/>
            </a:lvl3pPr>
            <a:lvl4pPr marL="1371600" indent="0">
              <a:buFontTx/>
              <a:buNone/>
              <a:defRPr sz="1300"/>
            </a:lvl4pPr>
            <a:lvl5pPr marL="1828800" indent="0">
              <a:buFontTx/>
              <a:buNone/>
              <a:defRPr sz="13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6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6590589" y="296652"/>
            <a:ext cx="2970922" cy="312393"/>
          </a:xfrm>
          <a:prstGeom prst="rect">
            <a:avLst/>
          </a:prstGeom>
        </p:spPr>
        <p:txBody>
          <a:bodyPr rIns="0">
            <a:spAutoFit/>
          </a:bodyPr>
          <a:lstStyle>
            <a:lvl1pPr marL="288000" indent="-144000" algn="r">
              <a:lnSpc>
                <a:spcPct val="130000"/>
              </a:lnSpc>
              <a:spcAft>
                <a:spcPts val="0"/>
              </a:spcAft>
              <a:buFont typeface="+mj-lt"/>
              <a:buNone/>
              <a:defRPr sz="11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Rectangle 19"/>
          <p:cNvSpPr txBox="1">
            <a:spLocks noChangeArrowheads="1"/>
          </p:cNvSpPr>
          <p:nvPr userDrawn="1"/>
        </p:nvSpPr>
        <p:spPr bwMode="auto">
          <a:xfrm>
            <a:off x="9410377" y="6590109"/>
            <a:ext cx="511175" cy="26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50000"/>
              </a:spcBef>
              <a:buFontTx/>
              <a:buNone/>
              <a:defRPr sz="900" b="0">
                <a:solidFill>
                  <a:srgbClr val="4D4D4D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52CCF5-368D-460A-8DEF-6B55712ACC6C}" type="slidenum"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Futura Bk" pitchFamily="34" charset="0"/>
                <a:ea typeface="가는각진제목체" pitchFamily="18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Futura Bk" pitchFamily="34" charset="0"/>
              <a:ea typeface="가는각진제목체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61143" y="6597352"/>
            <a:ext cx="61880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SEMAT Essence </a:t>
            </a:r>
            <a:r>
              <a:rPr lang="ko-KR" altLang="en-US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지원 </a:t>
            </a:r>
            <a:r>
              <a:rPr lang="en-US" altLang="ko-KR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SW </a:t>
            </a:r>
            <a:r>
              <a:rPr lang="ko-KR" altLang="en-US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방법론 재정의 및 실행지원 솔루션 개발을 위한 사업제안</a:t>
            </a:r>
            <a:endParaRPr lang="en-US" altLang="ko-KR" sz="900" b="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341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51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데모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452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">
    <p:bg>
      <p:bgPr>
        <a:blipFill dpi="0" rotWithShape="1">
          <a:blip r:embed="rId2" cstate="print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643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AEE67A50-37B6-4D82-B37B-B52EB436B321}" type="datetimeFigureOut">
              <a:rPr lang="ko-KR" altLang="en-US" smtClean="0"/>
              <a:t>2014-09-25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0A9D55B5-F1A3-4E98-A189-20DF6836D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47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vance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6"/>
          <p:cNvSpPr/>
          <p:nvPr userDrawn="1"/>
        </p:nvSpPr>
        <p:spPr>
          <a:xfrm rot="16200000">
            <a:off x="4554279" y="-4189671"/>
            <a:ext cx="751366" cy="9456776"/>
          </a:xfrm>
          <a:prstGeom prst="roundRect">
            <a:avLst>
              <a:gd name="adj" fmla="val 76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386" name="Picture 2" descr="C:\DOCUME~1\Owner\LOCALS~1\Temp\VMwareDnD\00004e8d\Topic - Overview.png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0" y="-1"/>
            <a:ext cx="9906000" cy="68580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 userDrawn="1"/>
        </p:nvSpPr>
        <p:spPr>
          <a:xfrm>
            <a:off x="292532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Overview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816100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384550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Lecture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953000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Case Study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521450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Quiz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2" name="그림 21" descr="note pad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016751" y="381000"/>
            <a:ext cx="557143" cy="514286"/>
          </a:xfrm>
          <a:prstGeom prst="rect">
            <a:avLst/>
          </a:prstGeom>
        </p:spPr>
      </p:pic>
      <p:pic>
        <p:nvPicPr>
          <p:cNvPr id="23" name="그림 22" descr="objects-doc-folder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476500" y="533400"/>
            <a:ext cx="297180" cy="274320"/>
          </a:xfrm>
          <a:prstGeom prst="rect">
            <a:avLst/>
          </a:prstGeom>
        </p:spPr>
      </p:pic>
      <p:pic>
        <p:nvPicPr>
          <p:cNvPr id="29" name="그림 28" descr="objects-misc-screen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962401" y="500742"/>
            <a:ext cx="396190" cy="365714"/>
          </a:xfrm>
          <a:prstGeom prst="rect">
            <a:avLst/>
          </a:prstGeom>
        </p:spPr>
      </p:pic>
      <p:pic>
        <p:nvPicPr>
          <p:cNvPr id="30" name="그림 29" descr="objects-optics-binoculars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42950" y="406401"/>
            <a:ext cx="495300" cy="457200"/>
          </a:xfrm>
          <a:prstGeom prst="rect">
            <a:avLst/>
          </a:prstGeom>
        </p:spPr>
      </p:pic>
      <p:pic>
        <p:nvPicPr>
          <p:cNvPr id="31" name="그림 30" descr="objects-optics-magnifier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5448300" y="478971"/>
            <a:ext cx="412750" cy="38100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623717" y="1099606"/>
            <a:ext cx="8621884" cy="57679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cap="none" spc="300" baseline="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w Cen MT Condensed Extra Bold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Enter Slide Title Here</a:t>
            </a: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1234" y="1676400"/>
            <a:ext cx="8594366" cy="4800600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9"/>
              </a:buBlip>
              <a:defRPr sz="18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buFontTx/>
              <a:buBlip>
                <a:blip r:embed="rId10"/>
              </a:buBlip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defRPr>
            </a:lvl2pPr>
            <a:lvl3pPr>
              <a:buFontTx/>
              <a:buBlip>
                <a:blip r:embed="rId11"/>
              </a:buBlip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3pPr>
            <a:lvl4pPr>
              <a:defRPr>
                <a:latin typeface="Georgia" pitchFamily="18" charset="0"/>
              </a:defRPr>
            </a:lvl4pPr>
            <a:lvl5pPr>
              <a:defRPr>
                <a:latin typeface="Georgia" pitchFamily="18" charset="0"/>
              </a:defRPr>
            </a:lvl5pPr>
          </a:lstStyle>
          <a:p>
            <a:pPr lvl="0"/>
            <a:r>
              <a:rPr lang="en-US" dirty="0" smtClean="0"/>
              <a:t>Enter the first bullet point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9799" y="6666770"/>
            <a:ext cx="3136900" cy="2248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bg1"/>
                </a:solidFill>
                <a:latin typeface="Tw Cen MT" pitchFamily="34" charset="0"/>
              </a:defRPr>
            </a:lvl1pPr>
          </a:lstStyle>
          <a:p>
            <a:r>
              <a:rPr lang="en-US" altLang="ko-KR" smtClean="0">
                <a:latin typeface="Calibri"/>
              </a:rPr>
              <a:t>Copyright © 2011. Dr. June Sung Park. All rights reserved.</a:t>
            </a:r>
            <a:endParaRPr lang="ko-KR" altLang="en-US" dirty="0"/>
          </a:p>
        </p:txBody>
      </p:sp>
      <p:sp>
        <p:nvSpPr>
          <p:cNvPr id="4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97950" y="6416042"/>
            <a:ext cx="495300" cy="24447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fld id="{C948A55F-E51B-446D-B0AC-5D0317A8786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8089900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Reference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7" name="그림 26" descr="XP-glasses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8585200" y="457200"/>
            <a:ext cx="495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4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dvanced Mini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6"/>
          <p:cNvSpPr/>
          <p:nvPr userDrawn="1"/>
        </p:nvSpPr>
        <p:spPr>
          <a:xfrm rot="16200000">
            <a:off x="4554279" y="-4189671"/>
            <a:ext cx="751366" cy="9456776"/>
          </a:xfrm>
          <a:prstGeom prst="roundRect">
            <a:avLst>
              <a:gd name="adj" fmla="val 764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386" name="Picture 2" descr="C:\DOCUME~1\Owner\LOCALS~1\Temp\VMwareDnD\00004e8d\Topic - Overview.png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0" y="-1"/>
            <a:ext cx="9906000" cy="68580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 userDrawn="1"/>
        </p:nvSpPr>
        <p:spPr>
          <a:xfrm>
            <a:off x="292532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Overview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816100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384550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Lecture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953000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Case Study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521450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Quiz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2" name="그림 21" descr="note pad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016751" y="381000"/>
            <a:ext cx="557143" cy="514286"/>
          </a:xfrm>
          <a:prstGeom prst="rect">
            <a:avLst/>
          </a:prstGeom>
        </p:spPr>
      </p:pic>
      <p:pic>
        <p:nvPicPr>
          <p:cNvPr id="23" name="그림 22" descr="objects-doc-folder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476500" y="533400"/>
            <a:ext cx="297180" cy="274320"/>
          </a:xfrm>
          <a:prstGeom prst="rect">
            <a:avLst/>
          </a:prstGeom>
        </p:spPr>
      </p:pic>
      <p:pic>
        <p:nvPicPr>
          <p:cNvPr id="29" name="그림 28" descr="objects-misc-screen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962401" y="500742"/>
            <a:ext cx="396190" cy="365714"/>
          </a:xfrm>
          <a:prstGeom prst="rect">
            <a:avLst/>
          </a:prstGeom>
        </p:spPr>
      </p:pic>
      <p:pic>
        <p:nvPicPr>
          <p:cNvPr id="30" name="그림 29" descr="objects-optics-binoculars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42950" y="406401"/>
            <a:ext cx="495300" cy="457200"/>
          </a:xfrm>
          <a:prstGeom prst="rect">
            <a:avLst/>
          </a:prstGeom>
        </p:spPr>
      </p:pic>
      <p:pic>
        <p:nvPicPr>
          <p:cNvPr id="31" name="그림 30" descr="objects-optics-magnifier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5448300" y="478971"/>
            <a:ext cx="412750" cy="38100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623717" y="1099606"/>
            <a:ext cx="8621884" cy="57679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cap="none" spc="300" baseline="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w Cen MT Condensed Extra Bold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Enter Slide Title Here</a:t>
            </a: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1234" y="1676400"/>
            <a:ext cx="8594366" cy="4800600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9"/>
              </a:buBlip>
              <a:defRPr sz="18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  <a:lvl2pPr>
              <a:buFontTx/>
              <a:buBlip>
                <a:blip r:embed="rId10"/>
              </a:buBlip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defRPr>
            </a:lvl2pPr>
            <a:lvl3pPr>
              <a:buFontTx/>
              <a:buBlip>
                <a:blip r:embed="rId11"/>
              </a:buBlip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3pPr>
            <a:lvl4pPr>
              <a:defRPr>
                <a:latin typeface="Georgia" pitchFamily="18" charset="0"/>
              </a:defRPr>
            </a:lvl4pPr>
            <a:lvl5pPr>
              <a:defRPr>
                <a:latin typeface="Georgia" pitchFamily="18" charset="0"/>
              </a:defRPr>
            </a:lvl5pPr>
          </a:lstStyle>
          <a:p>
            <a:pPr lvl="0"/>
            <a:r>
              <a:rPr lang="en-US" dirty="0" smtClean="0"/>
              <a:t>Enter the first bullet point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9799" y="6666770"/>
            <a:ext cx="3136900" cy="2248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bg1"/>
                </a:solidFill>
                <a:latin typeface="Tw Cen MT" pitchFamily="34" charset="0"/>
              </a:defRPr>
            </a:lvl1pPr>
          </a:lstStyle>
          <a:p>
            <a:r>
              <a:rPr lang="en-US" altLang="ko-KR" smtClean="0">
                <a:latin typeface="Calibri"/>
              </a:rPr>
              <a:t>Copyright © 2011. Dr. June Sung Park. All rights reserved.</a:t>
            </a:r>
            <a:endParaRPr lang="ko-KR" altLang="en-US" dirty="0"/>
          </a:p>
        </p:txBody>
      </p:sp>
      <p:sp>
        <p:nvSpPr>
          <p:cNvPr id="4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97950" y="6416042"/>
            <a:ext cx="495300" cy="24447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fld id="{C948A55F-E51B-446D-B0AC-5D0317A8786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8089900" y="222647"/>
            <a:ext cx="152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Reference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7" name="그림 26" descr="XP-glasses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8585200" y="457200"/>
            <a:ext cx="495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23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612740" y="2013950"/>
            <a:ext cx="2970922" cy="572464"/>
          </a:xfrm>
          <a:prstGeom prst="rect">
            <a:avLst/>
          </a:prstGeom>
        </p:spPr>
        <p:txBody>
          <a:bodyPr>
            <a:spAutoFit/>
          </a:bodyPr>
          <a:lstStyle>
            <a:lvl1pPr marL="540000" indent="-2520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12740" y="1675527"/>
            <a:ext cx="2988000" cy="338554"/>
          </a:xfrm>
          <a:prstGeom prst="rect">
            <a:avLst/>
          </a:prstGeom>
          <a:solidFill>
            <a:srgbClr val="7F7F7F"/>
          </a:solidFill>
          <a:effectLst/>
        </p:spPr>
        <p:txBody>
          <a:bodyPr lIns="144000" anchor="ctr">
            <a:spAutoFit/>
          </a:bodyPr>
          <a:lstStyle>
            <a:lvl1pPr marL="288000" indent="-216000" algn="l">
              <a:buFont typeface="+mj-lt"/>
              <a:buAutoNum type="romanUcPeriod"/>
              <a:defRPr sz="1600" b="1" spc="-80" baseline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/>
          </p:nvPr>
        </p:nvSpPr>
        <p:spPr>
          <a:xfrm>
            <a:off x="2606095" y="3377144"/>
            <a:ext cx="2988000" cy="358339"/>
          </a:xfrm>
          <a:prstGeom prst="rect">
            <a:avLst/>
          </a:prstGeom>
          <a:solidFill>
            <a:srgbClr val="7F7F7F"/>
          </a:solidFill>
        </p:spPr>
        <p:txBody>
          <a:bodyPr/>
          <a:lstStyle>
            <a:lvl1pPr marL="288000" indent="-216000">
              <a:buFont typeface="+mj-lt"/>
              <a:buAutoNum type="romanUcPeriod" startAt="2"/>
              <a:defRPr sz="1600" b="1" spc="-80" baseline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11"/>
          </p:nvPr>
        </p:nvSpPr>
        <p:spPr>
          <a:xfrm>
            <a:off x="2606095" y="3717032"/>
            <a:ext cx="2970922" cy="572464"/>
          </a:xfrm>
          <a:prstGeom prst="rect">
            <a:avLst/>
          </a:prstGeom>
        </p:spPr>
        <p:txBody>
          <a:bodyPr>
            <a:spAutoFit/>
          </a:bodyPr>
          <a:lstStyle>
            <a:lvl1pPr marL="540000" indent="-2520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8" name="텍스트 개체 틀 25"/>
          <p:cNvSpPr>
            <a:spLocks noGrp="1"/>
          </p:cNvSpPr>
          <p:nvPr>
            <p:ph type="body" sz="quarter" idx="12"/>
          </p:nvPr>
        </p:nvSpPr>
        <p:spPr>
          <a:xfrm>
            <a:off x="6285480" y="1683401"/>
            <a:ext cx="2988000" cy="358339"/>
          </a:xfrm>
          <a:prstGeom prst="rect">
            <a:avLst/>
          </a:prstGeom>
          <a:solidFill>
            <a:srgbClr val="7F7F7F"/>
          </a:solidFill>
        </p:spPr>
        <p:txBody>
          <a:bodyPr/>
          <a:lstStyle>
            <a:lvl1pPr marL="324000" indent="-252000">
              <a:buFont typeface="+mj-lt"/>
              <a:buAutoNum type="romanUcPeriod" startAt="3"/>
              <a:defRPr sz="1600" b="1" spc="-80" baseline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9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6285480" y="2043441"/>
            <a:ext cx="2970922" cy="572464"/>
          </a:xfrm>
          <a:prstGeom prst="rect">
            <a:avLst/>
          </a:prstGeom>
        </p:spPr>
        <p:txBody>
          <a:bodyPr>
            <a:spAutoFit/>
          </a:bodyPr>
          <a:lstStyle>
            <a:lvl1pPr marL="540000" indent="-2520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0" name="텍스트 개체 틀 25"/>
          <p:cNvSpPr>
            <a:spLocks noGrp="1"/>
          </p:cNvSpPr>
          <p:nvPr>
            <p:ph type="body" sz="quarter" idx="14"/>
          </p:nvPr>
        </p:nvSpPr>
        <p:spPr>
          <a:xfrm>
            <a:off x="6285480" y="3392996"/>
            <a:ext cx="2988000" cy="358339"/>
          </a:xfrm>
          <a:prstGeom prst="rect">
            <a:avLst/>
          </a:prstGeom>
          <a:solidFill>
            <a:srgbClr val="7F7F7F"/>
          </a:solidFill>
        </p:spPr>
        <p:txBody>
          <a:bodyPr/>
          <a:lstStyle>
            <a:lvl1pPr marL="324000" indent="-252000">
              <a:buFont typeface="+mj-lt"/>
              <a:buAutoNum type="romanUcPeriod" startAt="4"/>
              <a:defRPr sz="1600" b="1" spc="-80" baseline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1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6285480" y="3753036"/>
            <a:ext cx="2970922" cy="572464"/>
          </a:xfrm>
          <a:prstGeom prst="rect">
            <a:avLst/>
          </a:prstGeom>
        </p:spPr>
        <p:txBody>
          <a:bodyPr>
            <a:spAutoFit/>
          </a:bodyPr>
          <a:lstStyle>
            <a:lvl1pPr marL="540000" indent="-2520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2" name="텍스트 개체 틀 25"/>
          <p:cNvSpPr>
            <a:spLocks noGrp="1"/>
          </p:cNvSpPr>
          <p:nvPr>
            <p:ph type="body" sz="quarter" idx="16"/>
          </p:nvPr>
        </p:nvSpPr>
        <p:spPr>
          <a:xfrm>
            <a:off x="6285480" y="4833156"/>
            <a:ext cx="2988000" cy="358339"/>
          </a:xfrm>
          <a:prstGeom prst="rect">
            <a:avLst/>
          </a:prstGeom>
          <a:solidFill>
            <a:srgbClr val="7F7F7F"/>
          </a:solidFill>
        </p:spPr>
        <p:txBody>
          <a:bodyPr/>
          <a:lstStyle>
            <a:lvl1pPr marL="324000" indent="-252000">
              <a:buFont typeface="+mj-lt"/>
              <a:buAutoNum type="romanUcPeriod" startAt="5"/>
              <a:defRPr sz="1600" b="1" spc="-80" baseline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3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6285480" y="5193196"/>
            <a:ext cx="2970922" cy="572464"/>
          </a:xfrm>
          <a:prstGeom prst="rect">
            <a:avLst/>
          </a:prstGeom>
        </p:spPr>
        <p:txBody>
          <a:bodyPr>
            <a:spAutoFit/>
          </a:bodyPr>
          <a:lstStyle>
            <a:lvl1pPr marL="540000" indent="-252000">
              <a:lnSpc>
                <a:spcPct val="130000"/>
              </a:lnSpc>
              <a:spcAft>
                <a:spcPts val="0"/>
              </a:spcAft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16" y="800708"/>
            <a:ext cx="110434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18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세부 목차_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04800" y="2144178"/>
            <a:ext cx="3600000" cy="3960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square" tIns="432000">
            <a:noAutofit/>
          </a:bodyPr>
          <a:lstStyle>
            <a:lvl1pPr marL="540000" indent="-2880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16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58236" y="2972271"/>
            <a:ext cx="4802876" cy="2985198"/>
          </a:xfrm>
          <a:prstGeom prst="rect">
            <a:avLst/>
          </a:prstGeom>
        </p:spPr>
        <p:txBody>
          <a:bodyPr>
            <a:normAutofit/>
          </a:bodyPr>
          <a:lstStyle>
            <a:lvl1pPr marL="468000" indent="-324000">
              <a:spcAft>
                <a:spcPts val="1200"/>
              </a:spcAft>
              <a:buFont typeface="+mj-lt"/>
              <a:buAutoNum type="romanUcPeriod" startAt="2"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2355" y="2144178"/>
            <a:ext cx="4892445" cy="612068"/>
          </a:xfrm>
          <a:prstGeom prst="rect">
            <a:avLst/>
          </a:prstGeom>
          <a:solidFill>
            <a:srgbClr val="7F7F7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52000" anchor="ctr">
            <a:normAutofit/>
          </a:bodyPr>
          <a:lstStyle>
            <a:lvl1pPr marL="360000" indent="-324000" algn="l">
              <a:buFont typeface="+mj-lt"/>
              <a:buAutoNum type="romanUcPeriod"/>
              <a:defRPr sz="2400" b="1" spc="-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6" y="1124744"/>
            <a:ext cx="110434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92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부 목차_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58236" y="2144178"/>
            <a:ext cx="4802876" cy="522059"/>
          </a:xfrm>
          <a:prstGeom prst="rect">
            <a:avLst/>
          </a:prstGeom>
        </p:spPr>
        <p:txBody>
          <a:bodyPr>
            <a:normAutofit/>
          </a:bodyPr>
          <a:lstStyle>
            <a:lvl1pPr marL="468000" indent="-324000">
              <a:spcAft>
                <a:spcPts val="1200"/>
              </a:spcAft>
              <a:buFont typeface="+mj-lt"/>
              <a:buAutoNum type="romanUcPeriod"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2355" y="2666237"/>
            <a:ext cx="4892445" cy="612068"/>
          </a:xfrm>
          <a:prstGeom prst="rect">
            <a:avLst/>
          </a:prstGeom>
          <a:solidFill>
            <a:srgbClr val="7F7F7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52000" anchor="ctr">
            <a:normAutofit/>
          </a:bodyPr>
          <a:lstStyle>
            <a:lvl1pPr marL="360000" indent="-324000" algn="l">
              <a:buFont typeface="+mj-lt"/>
              <a:buAutoNum type="romanUcPeriod" startAt="2"/>
              <a:defRPr sz="2400" b="1" spc="-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10"/>
          </p:nvPr>
        </p:nvSpPr>
        <p:spPr>
          <a:xfrm>
            <a:off x="1158236" y="3278305"/>
            <a:ext cx="4802876" cy="3139027"/>
          </a:xfrm>
          <a:prstGeom prst="rect">
            <a:avLst/>
          </a:prstGeom>
        </p:spPr>
        <p:txBody>
          <a:bodyPr tIns="180000">
            <a:normAutofit/>
          </a:bodyPr>
          <a:lstStyle>
            <a:lvl1pPr marL="468000" indent="-324000">
              <a:spcAft>
                <a:spcPts val="1200"/>
              </a:spcAft>
              <a:buFont typeface="+mj-lt"/>
              <a:buAutoNum type="romanUcPeriod" startAt="3"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004800" y="2144178"/>
            <a:ext cx="3600000" cy="3960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tIns="432000">
            <a:noAutofit/>
          </a:bodyPr>
          <a:lstStyle>
            <a:lvl1pPr marL="540000" indent="-2880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16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6" y="1124744"/>
            <a:ext cx="110434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부 목차_3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58236" y="2144179"/>
            <a:ext cx="4802876" cy="996790"/>
          </a:xfrm>
          <a:prstGeom prst="rect">
            <a:avLst/>
          </a:prstGeom>
        </p:spPr>
        <p:txBody>
          <a:bodyPr>
            <a:normAutofit/>
          </a:bodyPr>
          <a:lstStyle>
            <a:lvl1pPr marL="468000" indent="-324000">
              <a:spcAft>
                <a:spcPts val="1200"/>
              </a:spcAft>
              <a:buFont typeface="+mj-lt"/>
              <a:buAutoNum type="romanUcPeriod"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2355" y="3140968"/>
            <a:ext cx="4892445" cy="612068"/>
          </a:xfrm>
          <a:prstGeom prst="rect">
            <a:avLst/>
          </a:prstGeom>
          <a:solidFill>
            <a:srgbClr val="7F7F7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52000" anchor="ctr">
            <a:normAutofit/>
          </a:bodyPr>
          <a:lstStyle>
            <a:lvl1pPr marL="360000" indent="-324000" algn="l">
              <a:buFont typeface="+mj-lt"/>
              <a:buAutoNum type="romanUcPeriod" startAt="3"/>
              <a:defRPr sz="2400" b="1" spc="-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10"/>
          </p:nvPr>
        </p:nvSpPr>
        <p:spPr>
          <a:xfrm>
            <a:off x="1158236" y="3753036"/>
            <a:ext cx="4802876" cy="2511399"/>
          </a:xfrm>
          <a:prstGeom prst="rect">
            <a:avLst/>
          </a:prstGeom>
        </p:spPr>
        <p:txBody>
          <a:bodyPr tIns="180000">
            <a:normAutofit/>
          </a:bodyPr>
          <a:lstStyle>
            <a:lvl1pPr marL="468000" indent="-324000">
              <a:spcAft>
                <a:spcPts val="1200"/>
              </a:spcAft>
              <a:buFont typeface="+mj-lt"/>
              <a:buAutoNum type="romanUcPeriod" startAt="4"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004800" y="2144178"/>
            <a:ext cx="3600000" cy="3960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tIns="432000" bIns="432000">
            <a:noAutofit/>
          </a:bodyPr>
          <a:lstStyle>
            <a:lvl1pPr marL="540000" indent="-2880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16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6" y="1124744"/>
            <a:ext cx="110434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96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부 목차_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58236" y="2144179"/>
            <a:ext cx="4802876" cy="1401060"/>
          </a:xfrm>
          <a:prstGeom prst="rect">
            <a:avLst/>
          </a:prstGeom>
        </p:spPr>
        <p:txBody>
          <a:bodyPr>
            <a:normAutofit/>
          </a:bodyPr>
          <a:lstStyle>
            <a:lvl1pPr marL="468000" indent="-324000">
              <a:spcAft>
                <a:spcPts val="1200"/>
              </a:spcAft>
              <a:buFont typeface="+mj-lt"/>
              <a:buAutoNum type="romanUcPeriod"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2355" y="3545239"/>
            <a:ext cx="4892445" cy="612068"/>
          </a:xfrm>
          <a:prstGeom prst="rect">
            <a:avLst/>
          </a:prstGeom>
          <a:solidFill>
            <a:srgbClr val="7F7F7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52000" anchor="ctr">
            <a:normAutofit/>
          </a:bodyPr>
          <a:lstStyle>
            <a:lvl1pPr marL="360000" indent="-324000" algn="l">
              <a:buFont typeface="+mj-lt"/>
              <a:buAutoNum type="romanUcPeriod" startAt="4"/>
              <a:defRPr sz="2400" b="1" spc="-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10"/>
          </p:nvPr>
        </p:nvSpPr>
        <p:spPr>
          <a:xfrm>
            <a:off x="1158236" y="4155389"/>
            <a:ext cx="4802876" cy="2109046"/>
          </a:xfrm>
          <a:prstGeom prst="rect">
            <a:avLst/>
          </a:prstGeom>
        </p:spPr>
        <p:txBody>
          <a:bodyPr tIns="180000">
            <a:normAutofit/>
          </a:bodyPr>
          <a:lstStyle>
            <a:lvl1pPr marL="468000" indent="-324000">
              <a:spcAft>
                <a:spcPts val="1200"/>
              </a:spcAft>
              <a:buFont typeface="+mj-lt"/>
              <a:buAutoNum type="romanUcPeriod" startAt="5"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004800" y="2144178"/>
            <a:ext cx="3600000" cy="3960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tIns="432000" bIns="432000">
            <a:noAutofit/>
          </a:bodyPr>
          <a:lstStyle>
            <a:lvl1pPr marL="540000" indent="-2880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16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6" y="1124744"/>
            <a:ext cx="110434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7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부 목차_5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58236" y="2144178"/>
            <a:ext cx="4802876" cy="2019149"/>
          </a:xfrm>
          <a:prstGeom prst="rect">
            <a:avLst/>
          </a:prstGeom>
        </p:spPr>
        <p:txBody>
          <a:bodyPr>
            <a:normAutofit/>
          </a:bodyPr>
          <a:lstStyle>
            <a:lvl1pPr marL="468000" indent="-324000">
              <a:spcAft>
                <a:spcPts val="1200"/>
              </a:spcAft>
              <a:buFont typeface="+mj-lt"/>
              <a:buAutoNum type="romanUcPeriod"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2355" y="4163328"/>
            <a:ext cx="4892445" cy="612068"/>
          </a:xfrm>
          <a:prstGeom prst="rect">
            <a:avLst/>
          </a:prstGeom>
          <a:solidFill>
            <a:srgbClr val="7F7F7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52000" anchor="ctr">
            <a:normAutofit/>
          </a:bodyPr>
          <a:lstStyle>
            <a:lvl1pPr marL="360000" indent="-324000" algn="l">
              <a:buFont typeface="+mj-lt"/>
              <a:buAutoNum type="romanUcPeriod" startAt="5"/>
              <a:defRPr sz="2400" b="1" spc="-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004800" y="2142821"/>
            <a:ext cx="3600000" cy="3960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tIns="432000" bIns="432000">
            <a:noAutofit/>
          </a:bodyPr>
          <a:lstStyle>
            <a:lvl1pPr marL="540000" indent="-2880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16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6" y="1124744"/>
            <a:ext cx="110434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35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부 목차_5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58236" y="2144178"/>
            <a:ext cx="4802876" cy="2019149"/>
          </a:xfrm>
          <a:prstGeom prst="rect">
            <a:avLst/>
          </a:prstGeom>
        </p:spPr>
        <p:txBody>
          <a:bodyPr>
            <a:normAutofit/>
          </a:bodyPr>
          <a:lstStyle>
            <a:lvl1pPr marL="468000" indent="-324000">
              <a:spcAft>
                <a:spcPts val="1200"/>
              </a:spcAft>
              <a:buFont typeface="+mj-lt"/>
              <a:buAutoNum type="romanUcPeriod"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2355" y="5085184"/>
            <a:ext cx="4892445" cy="612068"/>
          </a:xfrm>
          <a:prstGeom prst="rect">
            <a:avLst/>
          </a:prstGeom>
          <a:solidFill>
            <a:srgbClr val="7F7F7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52000" anchor="ctr">
            <a:normAutofit/>
          </a:bodyPr>
          <a:lstStyle>
            <a:lvl1pPr marL="36000" indent="0" algn="l">
              <a:buFontTx/>
              <a:buNone/>
              <a:defRPr sz="2400" b="1" spc="-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004800" y="2142821"/>
            <a:ext cx="3600000" cy="3960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tIns="432000" bIns="432000">
            <a:noAutofit/>
          </a:bodyPr>
          <a:lstStyle>
            <a:lvl1pPr marL="540000" indent="-2880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16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6" y="1124744"/>
            <a:ext cx="110434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97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64257" y="0"/>
            <a:ext cx="9180000" cy="627321"/>
          </a:xfrm>
          <a:prstGeom prst="rect">
            <a:avLst/>
          </a:prstGeom>
        </p:spPr>
        <p:txBody>
          <a:bodyPr tIns="108000" anchor="ctr">
            <a:noAutofit/>
          </a:bodyPr>
          <a:lstStyle>
            <a:lvl1pPr algn="l">
              <a:defRPr sz="20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364257" y="627321"/>
            <a:ext cx="9180000" cy="0"/>
          </a:xfrm>
          <a:prstGeom prst="line">
            <a:avLst/>
          </a:prstGeom>
          <a:gradFill rotWithShape="1">
            <a:gsLst>
              <a:gs pos="0">
                <a:srgbClr val="4669AF"/>
              </a:gs>
              <a:gs pos="100000">
                <a:srgbClr val="95AAD3"/>
              </a:gs>
            </a:gsLst>
            <a:lin ang="2700000" scaled="1"/>
          </a:gradFill>
          <a:ln w="57150" cap="flat" cmpd="sng" algn="ctr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19"/>
          <p:cNvSpPr txBox="1">
            <a:spLocks noChangeArrowheads="1"/>
          </p:cNvSpPr>
          <p:nvPr userDrawn="1"/>
        </p:nvSpPr>
        <p:spPr bwMode="auto">
          <a:xfrm>
            <a:off x="9410377" y="6590109"/>
            <a:ext cx="511175" cy="26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50000"/>
              </a:spcBef>
              <a:buFontTx/>
              <a:buNone/>
              <a:defRPr sz="900" b="0">
                <a:solidFill>
                  <a:srgbClr val="4D4D4D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52CCF5-368D-460A-8DEF-6B55712ACC6C}" type="slidenum"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Futura Bk" pitchFamily="34" charset="0"/>
                <a:ea typeface="가는각진제목체" pitchFamily="18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Futura Bk" pitchFamily="34" charset="0"/>
              <a:ea typeface="가는각진제목체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61143" y="6597352"/>
            <a:ext cx="54679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SEMAT Essence </a:t>
            </a:r>
            <a:r>
              <a:rPr lang="ko-KR" altLang="en-US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지원 </a:t>
            </a:r>
            <a:r>
              <a:rPr lang="en-US" altLang="ko-KR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SW </a:t>
            </a:r>
            <a:r>
              <a:rPr lang="ko-KR" altLang="en-US" sz="900" b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방법론 재정의 및 실행지원 솔루션 개발을 위한 사업제안</a:t>
            </a:r>
            <a:endParaRPr lang="en-US" sz="900" b="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798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85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50" r:id="rId2"/>
    <p:sldLayoutId id="2147483656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54" r:id="rId9"/>
    <p:sldLayoutId id="2147483663" r:id="rId10"/>
    <p:sldLayoutId id="2147483667" r:id="rId11"/>
    <p:sldLayoutId id="2147483672" r:id="rId12"/>
    <p:sldLayoutId id="2147483660" r:id="rId13"/>
    <p:sldLayoutId id="2147483661" r:id="rId14"/>
    <p:sldLayoutId id="2147483662" r:id="rId15"/>
    <p:sldLayoutId id="2147483691" r:id="rId16"/>
    <p:sldLayoutId id="2147483692" r:id="rId17"/>
    <p:sldLayoutId id="2147483693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35.png"/><Relationship Id="rId4" Type="http://schemas.openxmlformats.org/officeDocument/2006/relationships/slide" Target="slide42.xml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slide" Target="slide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40.png"/><Relationship Id="rId5" Type="http://schemas.openxmlformats.org/officeDocument/2006/relationships/image" Target="../media/image20.png"/><Relationship Id="rId10" Type="http://schemas.openxmlformats.org/officeDocument/2006/relationships/image" Target="../media/image39.png"/><Relationship Id="rId4" Type="http://schemas.openxmlformats.org/officeDocument/2006/relationships/slide" Target="slide42.xml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slide" Target="slide42.xml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slide" Target="slide42.xml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42.xml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slide" Target="slide4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slide" Target="slide40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slide" Target="slide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slide" Target="slide42.xml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2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slide" Target="slide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slide" Target="slide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slide" Target="slide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44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8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1.jpeg"/><Relationship Id="rId7" Type="http://schemas.openxmlformats.org/officeDocument/2006/relationships/image" Target="../media/image21.png"/><Relationship Id="rId12" Type="http://schemas.openxmlformats.org/officeDocument/2006/relationships/image" Target="../media/image66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65.jpeg"/><Relationship Id="rId5" Type="http://schemas.openxmlformats.org/officeDocument/2006/relationships/image" Target="../media/image20.png"/><Relationship Id="rId10" Type="http://schemas.openxmlformats.org/officeDocument/2006/relationships/image" Target="../media/image64.png"/><Relationship Id="rId4" Type="http://schemas.openxmlformats.org/officeDocument/2006/relationships/image" Target="../media/image1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1.jpeg"/><Relationship Id="rId7" Type="http://schemas.openxmlformats.org/officeDocument/2006/relationships/image" Target="../media/image2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6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1.jpeg"/><Relationship Id="rId7" Type="http://schemas.openxmlformats.org/officeDocument/2006/relationships/image" Target="../media/image2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6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1.jpeg"/><Relationship Id="rId7" Type="http://schemas.openxmlformats.org/officeDocument/2006/relationships/image" Target="../media/image2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20.png"/><Relationship Id="rId10" Type="http://schemas.openxmlformats.org/officeDocument/2006/relationships/image" Target="../media/image6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1.jpeg"/><Relationship Id="rId7" Type="http://schemas.openxmlformats.org/officeDocument/2006/relationships/image" Target="../media/image2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48.png"/><Relationship Id="rId4" Type="http://schemas.openxmlformats.org/officeDocument/2006/relationships/image" Target="../media/image18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1.jpeg"/><Relationship Id="rId7" Type="http://schemas.openxmlformats.org/officeDocument/2006/relationships/image" Target="../media/image21.png"/><Relationship Id="rId12" Type="http://schemas.openxmlformats.org/officeDocument/2006/relationships/image" Target="../media/image70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58.png"/><Relationship Id="rId5" Type="http://schemas.openxmlformats.org/officeDocument/2006/relationships/image" Target="../media/image20.png"/><Relationship Id="rId10" Type="http://schemas.openxmlformats.org/officeDocument/2006/relationships/image" Target="../media/image48.png"/><Relationship Id="rId4" Type="http://schemas.openxmlformats.org/officeDocument/2006/relationships/image" Target="../media/image18.png"/><Relationship Id="rId9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1.jpeg"/><Relationship Id="rId7" Type="http://schemas.openxmlformats.org/officeDocument/2006/relationships/image" Target="../media/image2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58.png"/><Relationship Id="rId5" Type="http://schemas.openxmlformats.org/officeDocument/2006/relationships/image" Target="../media/image20.png"/><Relationship Id="rId10" Type="http://schemas.openxmlformats.org/officeDocument/2006/relationships/image" Target="../media/image48.png"/><Relationship Id="rId4" Type="http://schemas.openxmlformats.org/officeDocument/2006/relationships/image" Target="../media/image18.png"/><Relationship Id="rId9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3.png"/><Relationship Id="rId3" Type="http://schemas.openxmlformats.org/officeDocument/2006/relationships/image" Target="../media/image61.jpeg"/><Relationship Id="rId7" Type="http://schemas.openxmlformats.org/officeDocument/2006/relationships/image" Target="../media/image21.png"/><Relationship Id="rId12" Type="http://schemas.openxmlformats.org/officeDocument/2006/relationships/image" Target="../media/image7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71.png"/><Relationship Id="rId5" Type="http://schemas.openxmlformats.org/officeDocument/2006/relationships/image" Target="../media/image20.png"/><Relationship Id="rId15" Type="http://schemas.openxmlformats.org/officeDocument/2006/relationships/image" Target="../media/image75.png"/><Relationship Id="rId10" Type="http://schemas.openxmlformats.org/officeDocument/2006/relationships/image" Target="../media/image48.png"/><Relationship Id="rId4" Type="http://schemas.openxmlformats.org/officeDocument/2006/relationships/image" Target="../media/image18.png"/><Relationship Id="rId9" Type="http://schemas.openxmlformats.org/officeDocument/2006/relationships/image" Target="../media/image66.png"/><Relationship Id="rId1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" Target="slide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slide" Target="slide27.xm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slide" Target="slide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slide" Target="slide2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slide" Target="slide15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slide" Target="slide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정의 </a:t>
            </a:r>
            <a:r>
              <a:rPr lang="en-US" altLang="ko-KR" dirty="0" smtClean="0"/>
              <a:t>[UI-EL-OP]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ko-KR" altLang="en-US" sz="1400" b="1" i="1" kern="0" dirty="0" smtClean="0">
                <a:solidFill>
                  <a:schemeClr val="bg1"/>
                </a:solidFill>
              </a:rPr>
              <a:t>시스템 가입 및 로그인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978332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로그인 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On-premise Version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첫번째</a:t>
            </a:r>
            <a:r>
              <a:rPr lang="ko-KR" altLang="en-US" sz="1200" dirty="0" smtClean="0">
                <a:solidFill>
                  <a:schemeClr val="dk1"/>
                </a:solidFill>
              </a:rPr>
              <a:t> 로그인 화면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로그인시에는 등록된 계정의 역할에 따라 사용할 수 있는 메뉴가 제한되어 표시됨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215444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Users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08784" y="1704981"/>
            <a:ext cx="2988332" cy="2156067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Essencia</a:t>
            </a:r>
            <a:r>
              <a:rPr lang="en-US" altLang="ko-KR" sz="15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Login</a:t>
            </a: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altLang="ko-KR" sz="15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Email:  [        ]</a:t>
            </a: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Password:   [             ]</a:t>
            </a: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altLang="ko-KR" sz="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[</a:t>
            </a:r>
            <a:r>
              <a:rPr lang="en-US" altLang="ko-KR" sz="15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Subscribe</a:t>
            </a:r>
            <a:r>
              <a:rPr lang="en-US" altLang="ko-KR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] [</a:t>
            </a:r>
            <a:r>
              <a:rPr lang="en-US" altLang="ko-KR" sz="15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Forgot Password</a:t>
            </a:r>
            <a:r>
              <a:rPr lang="en-US" altLang="ko-KR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]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502950" y="2528900"/>
            <a:ext cx="1347803" cy="254114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02950" y="2808357"/>
            <a:ext cx="1347803" cy="254114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7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UI-PD-KM-TT]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>
                <a:solidFill>
                  <a:schemeClr val="dk1"/>
                </a:solidFill>
              </a:rPr>
              <a:t>프랙티스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</a:rPr>
              <a:t>노드에</a:t>
            </a:r>
            <a:r>
              <a:rPr lang="ko-KR" altLang="en-US" sz="1200" dirty="0">
                <a:solidFill>
                  <a:schemeClr val="dk1"/>
                </a:solidFill>
              </a:rPr>
              <a:t> 직접 새로운 </a:t>
            </a:r>
            <a:r>
              <a:rPr lang="ko-KR" altLang="en-US" sz="1200" dirty="0" err="1">
                <a:solidFill>
                  <a:schemeClr val="dk1"/>
                </a:solidFill>
              </a:rPr>
              <a:t>에센스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</a:rPr>
              <a:t>프랙티스</a:t>
            </a:r>
            <a:r>
              <a:rPr lang="ko-KR" altLang="en-US" sz="1200" dirty="0">
                <a:solidFill>
                  <a:schemeClr val="dk1"/>
                </a:solidFill>
              </a:rPr>
              <a:t> 연결을 </a:t>
            </a:r>
            <a:r>
              <a:rPr lang="ko-KR" altLang="en-US" sz="1200" dirty="0" smtClean="0">
                <a:solidFill>
                  <a:schemeClr val="dk1"/>
                </a:solidFill>
              </a:rPr>
              <a:t>시도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이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>
                <a:solidFill>
                  <a:schemeClr val="dk1"/>
                </a:solidFill>
              </a:rPr>
              <a:t>경우 사용자 다이얼로그를 통하여 </a:t>
            </a:r>
            <a:r>
              <a:rPr lang="ko-KR" altLang="en-US" sz="1200" dirty="0" err="1">
                <a:solidFill>
                  <a:schemeClr val="dk1"/>
                </a:solidFill>
              </a:rPr>
              <a:t>커널과의</a:t>
            </a:r>
            <a:r>
              <a:rPr lang="ko-KR" altLang="en-US" sz="1200" dirty="0">
                <a:solidFill>
                  <a:schemeClr val="dk1"/>
                </a:solidFill>
              </a:rPr>
              <a:t> 연결을 </a:t>
            </a:r>
            <a:r>
              <a:rPr lang="ko-KR" altLang="en-US" sz="1200" dirty="0" smtClean="0">
                <a:solidFill>
                  <a:schemeClr val="dk1"/>
                </a:solidFill>
              </a:rPr>
              <a:t>하는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튜토리얼을</a:t>
            </a:r>
            <a:r>
              <a:rPr lang="ko-KR" altLang="en-US" sz="1200" dirty="0" smtClean="0">
                <a:solidFill>
                  <a:schemeClr val="dk1"/>
                </a:solidFill>
              </a:rPr>
              <a:t> 보여줌 </a:t>
            </a:r>
            <a:endParaRPr lang="en-US" altLang="ko-KR" sz="1200" dirty="0" smtClean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8" y="1942745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t="14555" r="32339"/>
          <a:stretch/>
        </p:blipFill>
        <p:spPr bwMode="auto">
          <a:xfrm>
            <a:off x="3332819" y="2312875"/>
            <a:ext cx="4104457" cy="30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440831" y="5243970"/>
            <a:ext cx="1620181" cy="165250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81" y="4059792"/>
            <a:ext cx="1676470" cy="61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r="45378" b="11324"/>
          <a:stretch/>
        </p:blipFill>
        <p:spPr>
          <a:xfrm>
            <a:off x="4379351" y="2459791"/>
            <a:ext cx="3958025" cy="259580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324708" y="872716"/>
            <a:ext cx="6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Kernel Mapping (2)</a:t>
            </a:r>
          </a:p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커널매핑유도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튜토리얼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79351" y="3814426"/>
            <a:ext cx="2949913" cy="1594794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해당하는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커널요소를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먼저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프랙티스에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연결한 후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프랙티스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요소를 연결하세요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6" t="21581" r="45378" b="68378"/>
          <a:stretch/>
        </p:blipFill>
        <p:spPr>
          <a:xfrm>
            <a:off x="5363470" y="3096986"/>
            <a:ext cx="2131413" cy="293914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5334921" y="316814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964142" y="3064311"/>
            <a:ext cx="1864070" cy="35926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628964" y="367344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876737" y="4257092"/>
            <a:ext cx="1951475" cy="878867"/>
            <a:chOff x="2601838" y="1942745"/>
            <a:chExt cx="6982253" cy="3629895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1838" y="1942745"/>
              <a:ext cx="6982253" cy="36298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4" t="14555" r="32339"/>
            <a:stretch/>
          </p:blipFill>
          <p:spPr bwMode="auto">
            <a:xfrm>
              <a:off x="3332819" y="2312875"/>
              <a:ext cx="4104457" cy="30031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4" name="직사각형 53"/>
            <p:cNvSpPr/>
            <p:nvPr/>
          </p:nvSpPr>
          <p:spPr>
            <a:xfrm>
              <a:off x="3440831" y="5243970"/>
              <a:ext cx="1620181" cy="165250"/>
            </a:xfrm>
            <a:prstGeom prst="rect">
              <a:avLst/>
            </a:prstGeom>
            <a:solidFill>
              <a:srgbClr val="E1EBF7"/>
            </a:solidFill>
            <a:ln w="3175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2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Kernel Mapping</a:t>
              </a:r>
              <a:endParaRPr lang="ko-KR" altLang="en-US" sz="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97015" y="5229200"/>
              <a:ext cx="1620181" cy="165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2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Process Modeling</a:t>
              </a:r>
              <a:endParaRPr lang="ko-KR" altLang="en-US" sz="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381" y="4059792"/>
              <a:ext cx="1676470" cy="6106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9" r="45378" b="11324"/>
            <a:stretch/>
          </p:blipFill>
          <p:spPr>
            <a:xfrm>
              <a:off x="4379351" y="2459791"/>
              <a:ext cx="3958025" cy="259580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58" name="타원 57"/>
            <p:cNvSpPr/>
            <p:nvPr/>
          </p:nvSpPr>
          <p:spPr>
            <a:xfrm>
              <a:off x="3307756" y="4238029"/>
              <a:ext cx="1071595" cy="25414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5393573" y="2493675"/>
              <a:ext cx="855571" cy="359261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cxnSp>
          <p:nvCxnSpPr>
            <p:cNvPr id="60" name="구부러진 연결선 59"/>
            <p:cNvCxnSpPr>
              <a:stCxn id="58" idx="6"/>
              <a:endCxn id="59" idx="2"/>
            </p:cNvCxnSpPr>
            <p:nvPr/>
          </p:nvCxnSpPr>
          <p:spPr>
            <a:xfrm flipV="1">
              <a:off x="4379351" y="2673306"/>
              <a:ext cx="1014222" cy="1691797"/>
            </a:xfrm>
            <a:prstGeom prst="curvedConnector3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타원 60"/>
            <p:cNvSpPr/>
            <p:nvPr/>
          </p:nvSpPr>
          <p:spPr>
            <a:xfrm>
              <a:off x="4782474" y="3372236"/>
              <a:ext cx="158139" cy="151603"/>
            </a:xfrm>
            <a:prstGeom prst="ellipse">
              <a:avLst/>
            </a:prstGeom>
            <a:ln w="3175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1</a:t>
              </a:r>
              <a:endParaRPr lang="ko-KR" altLang="en-US" sz="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3306978" y="3630619"/>
              <a:ext cx="1071595" cy="254148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6717196" y="2505407"/>
              <a:ext cx="1071595" cy="359261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cxnSp>
          <p:nvCxnSpPr>
            <p:cNvPr id="64" name="구부러진 연결선 63"/>
            <p:cNvCxnSpPr>
              <a:stCxn id="62" idx="0"/>
              <a:endCxn id="63" idx="0"/>
            </p:cNvCxnSpPr>
            <p:nvPr/>
          </p:nvCxnSpPr>
          <p:spPr>
            <a:xfrm rot="5400000" flipH="1" flipV="1">
              <a:off x="4985279" y="1362904"/>
              <a:ext cx="1125212" cy="3410218"/>
            </a:xfrm>
            <a:prstGeom prst="curvedConnector3">
              <a:avLst>
                <a:gd name="adj1" fmla="val 120316"/>
              </a:avLst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/>
            <p:cNvSpPr/>
            <p:nvPr/>
          </p:nvSpPr>
          <p:spPr>
            <a:xfrm>
              <a:off x="4940613" y="2270775"/>
              <a:ext cx="158139" cy="151603"/>
            </a:xfrm>
            <a:prstGeom prst="ellipse">
              <a:avLst/>
            </a:prstGeom>
            <a:ln w="3175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2</a:t>
              </a:r>
              <a:endParaRPr lang="ko-KR" altLang="en-US" sz="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6459851" y="2636912"/>
              <a:ext cx="158139" cy="151603"/>
            </a:xfrm>
            <a:prstGeom prst="ellipse">
              <a:avLst/>
            </a:prstGeom>
            <a:ln w="3175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3</a:t>
              </a:r>
              <a:endParaRPr lang="ko-KR" altLang="en-US" sz="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601072" y="4473116"/>
            <a:ext cx="438346" cy="448369"/>
            <a:chOff x="5601072" y="4617132"/>
            <a:chExt cx="438346" cy="448369"/>
          </a:xfrm>
        </p:grpSpPr>
        <p:sp>
          <p:nvSpPr>
            <p:cNvPr id="23" name="타원 22"/>
            <p:cNvSpPr/>
            <p:nvPr/>
          </p:nvSpPr>
          <p:spPr>
            <a:xfrm>
              <a:off x="5601072" y="4617132"/>
              <a:ext cx="438346" cy="448369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5740289" y="4727537"/>
              <a:ext cx="237430" cy="204777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4995738" y="5125464"/>
            <a:ext cx="1717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u="sng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Watch tutorial video  </a:t>
            </a:r>
            <a:endParaRPr lang="ko-KR" altLang="en-US" sz="1200" u="sng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25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UI-PD-KM-PR]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>
                <a:solidFill>
                  <a:schemeClr val="dk1"/>
                </a:solidFill>
              </a:rPr>
              <a:t>요소를 클릭하면 우측에 세부설정을 할 수 </a:t>
            </a:r>
            <a:r>
              <a:rPr lang="ko-KR" altLang="en-US" sz="1200" dirty="0" smtClean="0">
                <a:solidFill>
                  <a:schemeClr val="dk1"/>
                </a:solidFill>
              </a:rPr>
              <a:t>있음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기본 설정 값은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매핑된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커널</a:t>
            </a:r>
            <a:r>
              <a:rPr lang="ko-KR" altLang="en-US" sz="1200" dirty="0" smtClean="0">
                <a:solidFill>
                  <a:schemeClr val="dk1"/>
                </a:solidFill>
              </a:rPr>
              <a:t> 요소의 내용으로 기본 복사본이 구성되며 이를 수정할 수 있음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수정된 정보 중에서 원래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커널의</a:t>
            </a:r>
            <a:r>
              <a:rPr lang="ko-KR" altLang="en-US" sz="1200" dirty="0" smtClean="0">
                <a:solidFill>
                  <a:schemeClr val="dk1"/>
                </a:solidFill>
              </a:rPr>
              <a:t> 값에서 어떻게 수정되었는지 </a:t>
            </a:r>
            <a:r>
              <a:rPr lang="en-US" altLang="ko-KR" sz="1200" dirty="0" smtClean="0">
                <a:solidFill>
                  <a:schemeClr val="dk1"/>
                </a:solidFill>
              </a:rPr>
              <a:t>diff </a:t>
            </a:r>
            <a:r>
              <a:rPr lang="ko-KR" altLang="en-US" sz="1200" dirty="0" smtClean="0">
                <a:solidFill>
                  <a:schemeClr val="dk1"/>
                </a:solidFill>
              </a:rPr>
              <a:t>해 볼 수 있음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수용여부판단필요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  <a:p>
            <a:pPr marL="228600" indent="-228600">
              <a:buFont typeface="+mj-ea"/>
              <a:buAutoNum type="circleNumDbPlain"/>
              <a:defRPr/>
            </a:pP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8" y="1942745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t="14555" r="32339"/>
          <a:stretch/>
        </p:blipFill>
        <p:spPr bwMode="auto">
          <a:xfrm>
            <a:off x="3332819" y="2312875"/>
            <a:ext cx="4104457" cy="30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440831" y="5243970"/>
            <a:ext cx="1620181" cy="165250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81" y="4059792"/>
            <a:ext cx="1676470" cy="61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r="45378" b="11324"/>
          <a:stretch/>
        </p:blipFill>
        <p:spPr>
          <a:xfrm>
            <a:off x="4379351" y="2459791"/>
            <a:ext cx="3958025" cy="259580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324708" y="872716"/>
            <a:ext cx="6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Kernel Mapping</a:t>
            </a:r>
          </a:p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요소 세부 설정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594850" y="2812110"/>
            <a:ext cx="1071595" cy="25414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529943" y="1987315"/>
            <a:ext cx="855571" cy="342190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3" name="구부러진 연결선 12"/>
          <p:cNvCxnSpPr>
            <a:stCxn id="7" idx="6"/>
            <a:endCxn id="29" idx="2"/>
          </p:cNvCxnSpPr>
          <p:nvPr/>
        </p:nvCxnSpPr>
        <p:spPr>
          <a:xfrm>
            <a:off x="7666445" y="2939184"/>
            <a:ext cx="863498" cy="759084"/>
          </a:xfrm>
          <a:prstGeom prst="curved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987732" y="319165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7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44488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512" y="0"/>
            <a:ext cx="9180000" cy="627321"/>
          </a:xfrm>
        </p:spPr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UI-PD-KM-PR-ALP]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5552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서브 알파의 이름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소속된 </a:t>
            </a:r>
            <a:r>
              <a:rPr lang="en-US" altLang="ko-KR" sz="1200" dirty="0" smtClean="0">
                <a:solidFill>
                  <a:schemeClr val="dk1"/>
                </a:solidFill>
              </a:rPr>
              <a:t>Concern (Customer, Solution, Endeavor)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상세설명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State </a:t>
            </a:r>
            <a:r>
              <a:rPr lang="ko-KR" altLang="en-US" sz="1200" dirty="0" smtClean="0">
                <a:solidFill>
                  <a:schemeClr val="dk1"/>
                </a:solidFill>
              </a:rPr>
              <a:t>목록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State</a:t>
            </a:r>
            <a:r>
              <a:rPr lang="ko-KR" altLang="en-US" sz="1200" dirty="0" smtClean="0">
                <a:solidFill>
                  <a:schemeClr val="dk1"/>
                </a:solidFill>
              </a:rPr>
              <a:t>를 추가하는 버튼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State </a:t>
            </a:r>
            <a:r>
              <a:rPr lang="ko-KR" altLang="en-US" sz="1200" dirty="0" smtClean="0">
                <a:solidFill>
                  <a:schemeClr val="dk1"/>
                </a:solidFill>
              </a:rPr>
              <a:t>추가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팝업후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Add</a:t>
            </a:r>
            <a:r>
              <a:rPr lang="ko-KR" altLang="en-US" sz="1200" dirty="0" smtClean="0">
                <a:solidFill>
                  <a:schemeClr val="dk1"/>
                </a:solidFill>
              </a:rPr>
              <a:t>버튼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클릭시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4</a:t>
            </a:r>
            <a:r>
              <a:rPr lang="ko-KR" altLang="en-US" sz="1200" dirty="0" smtClean="0">
                <a:solidFill>
                  <a:schemeClr val="dk1"/>
                </a:solidFill>
              </a:rPr>
              <a:t>번 목록에 추가됨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입력된 사항들을 기반으로 </a:t>
            </a:r>
            <a:r>
              <a:rPr lang="en-US" altLang="ko-KR" sz="1200" dirty="0" smtClean="0">
                <a:solidFill>
                  <a:schemeClr val="dk1"/>
                </a:solidFill>
              </a:rPr>
              <a:t>Essence </a:t>
            </a:r>
            <a:r>
              <a:rPr lang="ko-KR" altLang="en-US" sz="1200" dirty="0" smtClean="0">
                <a:solidFill>
                  <a:schemeClr val="dk1"/>
                </a:solidFill>
              </a:rPr>
              <a:t>표준에서 정의한 카드형식 </a:t>
            </a:r>
            <a:r>
              <a:rPr lang="en-US" altLang="ko-KR" sz="1200" dirty="0" smtClean="0">
                <a:solidFill>
                  <a:schemeClr val="dk1"/>
                </a:solidFill>
              </a:rPr>
              <a:t>(8.2.2.Alphas, 9.4.7.7.4, Figure 50, Figure 52 </a:t>
            </a:r>
            <a:r>
              <a:rPr lang="ko-KR" altLang="en-US" sz="1200" dirty="0" smtClean="0">
                <a:solidFill>
                  <a:schemeClr val="dk1"/>
                </a:solidFill>
              </a:rPr>
              <a:t>참고</a:t>
            </a:r>
            <a:r>
              <a:rPr lang="en-US" altLang="ko-KR" sz="1200" dirty="0" smtClean="0">
                <a:solidFill>
                  <a:schemeClr val="dk1"/>
                </a:solidFill>
              </a:rPr>
              <a:t>) </a:t>
            </a:r>
            <a:r>
              <a:rPr lang="ko-KR" altLang="en-US" sz="1200" dirty="0" smtClean="0">
                <a:solidFill>
                  <a:schemeClr val="dk1"/>
                </a:solidFill>
              </a:rPr>
              <a:t>으로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미리보기가</a:t>
            </a:r>
            <a:r>
              <a:rPr lang="ko-KR" altLang="en-US" sz="1200" dirty="0" smtClean="0">
                <a:solidFill>
                  <a:schemeClr val="dk1"/>
                </a:solidFill>
              </a:rPr>
              <a:t> 가능함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8" y="1942745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t="14555" r="32339"/>
          <a:stretch/>
        </p:blipFill>
        <p:spPr bwMode="auto">
          <a:xfrm>
            <a:off x="3332819" y="2312875"/>
            <a:ext cx="4104457" cy="30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440831" y="5243970"/>
            <a:ext cx="1620181" cy="165250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81" y="4059792"/>
            <a:ext cx="1676470" cy="61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r="45378" b="11324"/>
          <a:stretch/>
        </p:blipFill>
        <p:spPr>
          <a:xfrm>
            <a:off x="4379351" y="2459791"/>
            <a:ext cx="2949913" cy="259580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324708" y="872716"/>
            <a:ext cx="6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Kernel Mapping</a:t>
            </a:r>
          </a:p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요소 세부 설정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알파설정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9"/>
          <a:stretch/>
        </p:blipFill>
        <p:spPr bwMode="auto">
          <a:xfrm>
            <a:off x="5097015" y="1395936"/>
            <a:ext cx="4056855" cy="50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9" t="64948" r="4485" b="10197"/>
          <a:stretch/>
        </p:blipFill>
        <p:spPr bwMode="auto">
          <a:xfrm>
            <a:off x="5457242" y="1871864"/>
            <a:ext cx="3370975" cy="451625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0" name="TextBox 29"/>
          <p:cNvSpPr txBox="1"/>
          <p:nvPr/>
        </p:nvSpPr>
        <p:spPr>
          <a:xfrm>
            <a:off x="5552126" y="3624622"/>
            <a:ext cx="589007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i="1" u="sng" dirty="0" smtClean="0">
                <a:solidFill>
                  <a:schemeClr val="accent1"/>
                </a:solidFill>
              </a:rPr>
              <a:t>State</a:t>
            </a:r>
            <a:endParaRPr lang="en-US" altLang="ko-KR" sz="14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400" i="1" u="sng" dirty="0">
              <a:solidFill>
                <a:schemeClr val="accent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37076" y="3911970"/>
            <a:ext cx="2916325" cy="1008795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Selcted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Adapted</a:t>
            </a: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Ready to Begin</a:t>
            </a: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In Progress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121352" y="3735955"/>
            <a:ext cx="324036" cy="14069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+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72398" y="2924944"/>
            <a:ext cx="97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Descriptions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9153870" y="1704981"/>
            <a:ext cx="371638" cy="388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9153870" y="5506236"/>
            <a:ext cx="329120" cy="881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5637076" y="3176972"/>
            <a:ext cx="2916325" cy="488549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The method has been selected from the organizational method..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49776" y="1952836"/>
            <a:ext cx="13693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Sub Alpha’s Name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637075" y="2240869"/>
            <a:ext cx="2916325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Method Enactment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73080" y="5301208"/>
            <a:ext cx="2916324" cy="1044116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49776" y="5050341"/>
            <a:ext cx="1021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Card Preview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7" y="5402179"/>
            <a:ext cx="2482865" cy="84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5565068" y="2494057"/>
            <a:ext cx="715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Concern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637075" y="2709500"/>
            <a:ext cx="2916325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Endeavor</a:t>
            </a:r>
          </a:p>
        </p:txBody>
      </p:sp>
      <p:sp>
        <p:nvSpPr>
          <p:cNvPr id="52" name="이등변 삼각형 51"/>
          <p:cNvSpPr/>
          <p:nvPr/>
        </p:nvSpPr>
        <p:spPr>
          <a:xfrm flipV="1">
            <a:off x="8444357" y="2808647"/>
            <a:ext cx="109043" cy="126449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406929" y="2312875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406928" y="278523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414259" y="320422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414259" y="3806303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414259" y="516022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7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885140" y="380084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7095238" y="4066833"/>
            <a:ext cx="1643800" cy="1342387"/>
          </a:xfrm>
          <a:prstGeom prst="wedgeRectCallout">
            <a:avLst>
              <a:gd name="adj1" fmla="val 20309"/>
              <a:gd name="adj2" fmla="val -64250"/>
            </a:avLst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73838" y="4041068"/>
            <a:ext cx="9365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State Name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85248" y="4293096"/>
            <a:ext cx="1341767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Selected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41232" y="4581128"/>
            <a:ext cx="9092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Description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214945" y="4796571"/>
            <a:ext cx="1341767" cy="459650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The method has….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071550" y="5253754"/>
            <a:ext cx="579376" cy="14069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Add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917138" y="525761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6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07" y="5432499"/>
            <a:ext cx="1582970" cy="78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27" y="5422918"/>
            <a:ext cx="726207" cy="81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3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UI-PD-KM-PR-WP]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Work Product</a:t>
            </a:r>
            <a:r>
              <a:rPr lang="ko-KR" altLang="en-US" sz="1200" dirty="0" smtClean="0">
                <a:solidFill>
                  <a:schemeClr val="dk1"/>
                </a:solidFill>
              </a:rPr>
              <a:t>의 </a:t>
            </a:r>
            <a:r>
              <a:rPr lang="ko-KR" altLang="en-US" sz="1200" dirty="0">
                <a:solidFill>
                  <a:schemeClr val="dk1"/>
                </a:solidFill>
              </a:rPr>
              <a:t>이름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소속된 </a:t>
            </a:r>
            <a:r>
              <a:rPr lang="en-US" altLang="ko-KR" sz="1200" dirty="0">
                <a:solidFill>
                  <a:schemeClr val="dk1"/>
                </a:solidFill>
              </a:rPr>
              <a:t>Concern (Customer, Solution, Endeavor)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상세설명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Level of Detail </a:t>
            </a:r>
            <a:r>
              <a:rPr lang="ko-KR" altLang="en-US" sz="1200" dirty="0">
                <a:solidFill>
                  <a:schemeClr val="dk1"/>
                </a:solidFill>
              </a:rPr>
              <a:t>목록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4</a:t>
            </a:r>
            <a:r>
              <a:rPr lang="ko-KR" altLang="en-US" sz="1200" dirty="0" smtClean="0">
                <a:solidFill>
                  <a:schemeClr val="dk1"/>
                </a:solidFill>
              </a:rPr>
              <a:t>를 </a:t>
            </a:r>
            <a:r>
              <a:rPr lang="ko-KR" altLang="en-US" sz="1200" dirty="0">
                <a:solidFill>
                  <a:schemeClr val="dk1"/>
                </a:solidFill>
              </a:rPr>
              <a:t>추가하는 버튼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5</a:t>
            </a:r>
            <a:r>
              <a:rPr lang="ko-KR" altLang="en-US" sz="1200" dirty="0" smtClean="0">
                <a:solidFill>
                  <a:schemeClr val="dk1"/>
                </a:solidFill>
              </a:rPr>
              <a:t>의 추가 </a:t>
            </a:r>
            <a:r>
              <a:rPr lang="ko-KR" altLang="en-US" sz="1200" dirty="0" err="1">
                <a:solidFill>
                  <a:schemeClr val="dk1"/>
                </a:solidFill>
              </a:rPr>
              <a:t>팝업후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Add</a:t>
            </a:r>
            <a:r>
              <a:rPr lang="ko-KR" altLang="en-US" sz="1200" dirty="0">
                <a:solidFill>
                  <a:schemeClr val="dk1"/>
                </a:solidFill>
              </a:rPr>
              <a:t>버튼 </a:t>
            </a:r>
            <a:r>
              <a:rPr lang="ko-KR" altLang="en-US" sz="1200" dirty="0" err="1">
                <a:solidFill>
                  <a:schemeClr val="dk1"/>
                </a:solidFill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4</a:t>
            </a:r>
            <a:r>
              <a:rPr lang="ko-KR" altLang="en-US" sz="1200" dirty="0">
                <a:solidFill>
                  <a:schemeClr val="dk1"/>
                </a:solidFill>
              </a:rPr>
              <a:t>번 목록에 추가됨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입력된 사항들을 기반으로 </a:t>
            </a:r>
            <a:r>
              <a:rPr lang="en-US" altLang="ko-KR" sz="1200" dirty="0">
                <a:solidFill>
                  <a:schemeClr val="dk1"/>
                </a:solidFill>
              </a:rPr>
              <a:t>Essence </a:t>
            </a:r>
            <a:r>
              <a:rPr lang="ko-KR" altLang="en-US" sz="1200" dirty="0">
                <a:solidFill>
                  <a:schemeClr val="dk1"/>
                </a:solidFill>
              </a:rPr>
              <a:t>표준에서 정의한 카드형식 </a:t>
            </a:r>
            <a:r>
              <a:rPr lang="en-US" altLang="ko-KR" sz="1200" dirty="0" smtClean="0">
                <a:solidFill>
                  <a:schemeClr val="dk1"/>
                </a:solidFill>
              </a:rPr>
              <a:t>(Figure 68) </a:t>
            </a:r>
            <a:r>
              <a:rPr lang="ko-KR" altLang="en-US" sz="1200" dirty="0">
                <a:solidFill>
                  <a:schemeClr val="dk1"/>
                </a:solidFill>
              </a:rPr>
              <a:t>으로 </a:t>
            </a:r>
            <a:r>
              <a:rPr lang="ko-KR" altLang="en-US" sz="1200" dirty="0" err="1">
                <a:solidFill>
                  <a:schemeClr val="dk1"/>
                </a:solidFill>
              </a:rPr>
              <a:t>미리보기가</a:t>
            </a:r>
            <a:r>
              <a:rPr lang="ko-KR" altLang="en-US" sz="1200" dirty="0">
                <a:solidFill>
                  <a:schemeClr val="dk1"/>
                </a:solidFill>
              </a:rPr>
              <a:t> 가능함</a:t>
            </a: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8" y="1942745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t="14555" r="32339"/>
          <a:stretch/>
        </p:blipFill>
        <p:spPr bwMode="auto">
          <a:xfrm>
            <a:off x="3332819" y="2312875"/>
            <a:ext cx="4104457" cy="30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440831" y="5243970"/>
            <a:ext cx="1620181" cy="165250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81" y="4059792"/>
            <a:ext cx="1676470" cy="61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r="45378" b="11324"/>
          <a:stretch/>
        </p:blipFill>
        <p:spPr>
          <a:xfrm>
            <a:off x="4379351" y="2459791"/>
            <a:ext cx="3958025" cy="259580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324708" y="872716"/>
            <a:ext cx="6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Kernel Mapping</a:t>
            </a:r>
          </a:p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요소 세부 설정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en-US" altLang="ko-KR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WorkProduct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81" y="4059792"/>
            <a:ext cx="1676470" cy="61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r="45378" b="11324"/>
          <a:stretch/>
        </p:blipFill>
        <p:spPr>
          <a:xfrm>
            <a:off x="4379351" y="2459791"/>
            <a:ext cx="2949913" cy="2595804"/>
          </a:xfrm>
          <a:prstGeom prst="rect">
            <a:avLst/>
          </a:prstGeom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9"/>
          <a:stretch/>
        </p:blipFill>
        <p:spPr bwMode="auto">
          <a:xfrm>
            <a:off x="5097015" y="1395936"/>
            <a:ext cx="4056855" cy="50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9" t="64948" r="4485" b="10197"/>
          <a:stretch/>
        </p:blipFill>
        <p:spPr bwMode="auto">
          <a:xfrm>
            <a:off x="5457242" y="1871864"/>
            <a:ext cx="3370975" cy="451625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74" name="TextBox 73"/>
          <p:cNvSpPr txBox="1"/>
          <p:nvPr/>
        </p:nvSpPr>
        <p:spPr>
          <a:xfrm>
            <a:off x="5565229" y="3651411"/>
            <a:ext cx="116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i="1" u="sng" dirty="0" smtClean="0">
                <a:solidFill>
                  <a:schemeClr val="accent1"/>
                </a:solidFill>
              </a:rPr>
              <a:t>Level of detail</a:t>
            </a:r>
            <a:endParaRPr lang="en-US" altLang="ko-KR" sz="12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200" i="1" u="sng" dirty="0">
              <a:solidFill>
                <a:schemeClr val="accent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637076" y="3911970"/>
            <a:ext cx="2916325" cy="758445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Sketch</a:t>
            </a: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Formal Model</a:t>
            </a: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Generator-Ready Model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8121352" y="3735955"/>
            <a:ext cx="324036" cy="14069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+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72398" y="2924944"/>
            <a:ext cx="97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Descriptions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9153870" y="1704981"/>
            <a:ext cx="371638" cy="388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9153870" y="5506236"/>
            <a:ext cx="329120" cy="881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5637076" y="3176972"/>
            <a:ext cx="2916325" cy="488549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The architectural model is a model of the architecture that..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538833" y="1952836"/>
            <a:ext cx="15023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Work Product Name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637075" y="2240869"/>
            <a:ext cx="2916325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Architectural Model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673080" y="5041108"/>
            <a:ext cx="2916324" cy="1347008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49776" y="4761148"/>
            <a:ext cx="1021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Card Preview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565068" y="2494057"/>
            <a:ext cx="715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Concern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637075" y="2709500"/>
            <a:ext cx="2916325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Solution</a:t>
            </a:r>
          </a:p>
        </p:txBody>
      </p:sp>
      <p:sp>
        <p:nvSpPr>
          <p:cNvPr id="88" name="이등변 삼각형 87"/>
          <p:cNvSpPr/>
          <p:nvPr/>
        </p:nvSpPr>
        <p:spPr>
          <a:xfrm flipV="1">
            <a:off x="8444357" y="2808647"/>
            <a:ext cx="109043" cy="126449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5406929" y="2312875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5406928" y="278523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414259" y="320422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414259" y="3806303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5414259" y="516022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7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885140" y="380084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06" y="5115272"/>
            <a:ext cx="2429063" cy="127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사각형 설명선 94"/>
          <p:cNvSpPr/>
          <p:nvPr/>
        </p:nvSpPr>
        <p:spPr>
          <a:xfrm>
            <a:off x="7095238" y="4066833"/>
            <a:ext cx="1643800" cy="1342387"/>
          </a:xfrm>
          <a:prstGeom prst="wedgeRectCallout">
            <a:avLst>
              <a:gd name="adj1" fmla="val 20309"/>
              <a:gd name="adj2" fmla="val -64250"/>
            </a:avLst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8071550" y="5253754"/>
            <a:ext cx="579376" cy="14069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Add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7917138" y="525761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6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41232" y="4041068"/>
            <a:ext cx="8676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err="1" smtClean="0">
                <a:solidFill>
                  <a:schemeClr val="accent1"/>
                </a:solidFill>
              </a:rPr>
              <a:t>LoD</a:t>
            </a:r>
            <a:r>
              <a:rPr lang="en-US" altLang="ko-KR" sz="1100" i="1" u="sng" dirty="0" smtClean="0">
                <a:solidFill>
                  <a:schemeClr val="accent1"/>
                </a:solidFill>
              </a:rPr>
              <a:t> Name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185248" y="4293096"/>
            <a:ext cx="1341767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Sketch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041232" y="4581128"/>
            <a:ext cx="9092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Description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214945" y="4796571"/>
            <a:ext cx="1341767" cy="459650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Sketch level is..</a:t>
            </a:r>
          </a:p>
        </p:txBody>
      </p:sp>
    </p:spTree>
    <p:extLst>
      <p:ext uri="{BB962C8B-B14F-4D97-AF65-F5344CB8AC3E}">
        <p14:creationId xmlns:p14="http://schemas.microsoft.com/office/powerpoint/2010/main" val="10881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UI-PD-KM-PR-ACT]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액티비티의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>
                <a:solidFill>
                  <a:schemeClr val="dk1"/>
                </a:solidFill>
              </a:rPr>
              <a:t>이름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소속된 </a:t>
            </a:r>
            <a:r>
              <a:rPr lang="en-US" altLang="ko-KR" sz="1200" dirty="0">
                <a:solidFill>
                  <a:schemeClr val="dk1"/>
                </a:solidFill>
              </a:rPr>
              <a:t>Concern (Customer, Solution, Endeavor)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상세설명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역할을 수행하는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컴피턴시</a:t>
            </a:r>
            <a:r>
              <a:rPr lang="ko-KR" altLang="en-US" sz="1200" dirty="0" smtClean="0">
                <a:solidFill>
                  <a:schemeClr val="dk1"/>
                </a:solidFill>
              </a:rPr>
              <a:t> 목록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>
                <a:solidFill>
                  <a:schemeClr val="dk1"/>
                </a:solidFill>
              </a:rPr>
              <a:t>4</a:t>
            </a:r>
            <a:r>
              <a:rPr lang="ko-KR" altLang="en-US" sz="1200" dirty="0">
                <a:solidFill>
                  <a:schemeClr val="dk1"/>
                </a:solidFill>
              </a:rPr>
              <a:t>를 추가하는 버튼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>
                <a:solidFill>
                  <a:schemeClr val="dk1"/>
                </a:solidFill>
              </a:rPr>
              <a:t>5</a:t>
            </a:r>
            <a:r>
              <a:rPr lang="ko-KR" altLang="en-US" sz="1200" dirty="0">
                <a:solidFill>
                  <a:schemeClr val="dk1"/>
                </a:solidFill>
              </a:rPr>
              <a:t>의 추가 </a:t>
            </a:r>
            <a:r>
              <a:rPr lang="ko-KR" altLang="en-US" sz="1200" dirty="0" err="1">
                <a:solidFill>
                  <a:schemeClr val="dk1"/>
                </a:solidFill>
              </a:rPr>
              <a:t>팝업후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Add</a:t>
            </a:r>
            <a:r>
              <a:rPr lang="ko-KR" altLang="en-US" sz="1200" dirty="0">
                <a:solidFill>
                  <a:schemeClr val="dk1"/>
                </a:solidFill>
              </a:rPr>
              <a:t>버튼 </a:t>
            </a:r>
            <a:r>
              <a:rPr lang="ko-KR" altLang="en-US" sz="1200" dirty="0" err="1">
                <a:solidFill>
                  <a:schemeClr val="dk1"/>
                </a:solidFill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4</a:t>
            </a:r>
            <a:r>
              <a:rPr lang="ko-KR" altLang="en-US" sz="1200" dirty="0">
                <a:solidFill>
                  <a:schemeClr val="dk1"/>
                </a:solidFill>
              </a:rPr>
              <a:t>번 목록에 추가됨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입력된 사항들을 기반으로 </a:t>
            </a:r>
            <a:r>
              <a:rPr lang="en-US" altLang="ko-KR" sz="1200" dirty="0">
                <a:solidFill>
                  <a:schemeClr val="dk1"/>
                </a:solidFill>
              </a:rPr>
              <a:t>Essence </a:t>
            </a:r>
            <a:r>
              <a:rPr lang="ko-KR" altLang="en-US" sz="1200" dirty="0">
                <a:solidFill>
                  <a:schemeClr val="dk1"/>
                </a:solidFill>
              </a:rPr>
              <a:t>표준에서 정의한 카드형식 </a:t>
            </a:r>
            <a:r>
              <a:rPr lang="en-US" altLang="ko-KR" sz="1200" dirty="0">
                <a:solidFill>
                  <a:schemeClr val="dk1"/>
                </a:solidFill>
              </a:rPr>
              <a:t>(Figure </a:t>
            </a:r>
            <a:r>
              <a:rPr lang="en-US" altLang="ko-KR" sz="1200" dirty="0" smtClean="0">
                <a:solidFill>
                  <a:schemeClr val="dk1"/>
                </a:solidFill>
              </a:rPr>
              <a:t>91) </a:t>
            </a:r>
            <a:r>
              <a:rPr lang="ko-KR" altLang="en-US" sz="1200" dirty="0">
                <a:solidFill>
                  <a:schemeClr val="dk1"/>
                </a:solidFill>
              </a:rPr>
              <a:t>으로 </a:t>
            </a:r>
            <a:r>
              <a:rPr lang="ko-KR" altLang="en-US" sz="1200" dirty="0" err="1">
                <a:solidFill>
                  <a:schemeClr val="dk1"/>
                </a:solidFill>
              </a:rPr>
              <a:t>미리보기가</a:t>
            </a:r>
            <a:r>
              <a:rPr lang="ko-KR" altLang="en-US" sz="1200" dirty="0">
                <a:solidFill>
                  <a:schemeClr val="dk1"/>
                </a:solidFill>
              </a:rPr>
              <a:t> 가능함</a:t>
            </a: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8" y="1942745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t="14555" r="32339"/>
          <a:stretch/>
        </p:blipFill>
        <p:spPr bwMode="auto">
          <a:xfrm>
            <a:off x="3332819" y="2312875"/>
            <a:ext cx="4104457" cy="30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440831" y="5243970"/>
            <a:ext cx="1620181" cy="165250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81" y="4059792"/>
            <a:ext cx="1676470" cy="61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r="45378" b="11324"/>
          <a:stretch/>
        </p:blipFill>
        <p:spPr>
          <a:xfrm>
            <a:off x="4379351" y="2459791"/>
            <a:ext cx="3958025" cy="259580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324708" y="872716"/>
            <a:ext cx="6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Kernel Mapping</a:t>
            </a:r>
          </a:p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요소 세부 설정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티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81" y="4059792"/>
            <a:ext cx="1676470" cy="61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r="45378" b="11324"/>
          <a:stretch/>
        </p:blipFill>
        <p:spPr>
          <a:xfrm>
            <a:off x="4379351" y="2459791"/>
            <a:ext cx="2949913" cy="2595804"/>
          </a:xfrm>
          <a:prstGeom prst="rect">
            <a:avLst/>
          </a:prstGeom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9"/>
          <a:stretch/>
        </p:blipFill>
        <p:spPr bwMode="auto">
          <a:xfrm>
            <a:off x="5097015" y="1395936"/>
            <a:ext cx="4056855" cy="50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9" t="64948" r="4485" b="10197"/>
          <a:stretch/>
        </p:blipFill>
        <p:spPr bwMode="auto">
          <a:xfrm>
            <a:off x="5457242" y="1871864"/>
            <a:ext cx="3370975" cy="451625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74" name="TextBox 73"/>
          <p:cNvSpPr txBox="1"/>
          <p:nvPr/>
        </p:nvSpPr>
        <p:spPr>
          <a:xfrm>
            <a:off x="5529064" y="3624622"/>
            <a:ext cx="1202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i="1" u="sng" dirty="0" smtClean="0">
                <a:solidFill>
                  <a:schemeClr val="accent1"/>
                </a:solidFill>
              </a:rPr>
              <a:t>Competency</a:t>
            </a:r>
            <a:endParaRPr lang="en-US" altLang="ko-KR" sz="14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400" i="1" u="sng" dirty="0">
              <a:solidFill>
                <a:schemeClr val="accent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637076" y="3911970"/>
            <a:ext cx="2916325" cy="758445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Scrum Master</a:t>
            </a: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Product Owner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8121352" y="3735955"/>
            <a:ext cx="324036" cy="14069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+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72398" y="2924944"/>
            <a:ext cx="97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Descriptions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9153870" y="1704981"/>
            <a:ext cx="371638" cy="388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9153870" y="5506236"/>
            <a:ext cx="329120" cy="881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5637076" y="3176972"/>
            <a:ext cx="2916325" cy="488549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Scrum release planning is…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601986" y="1952836"/>
            <a:ext cx="1079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Activity Name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637075" y="2240869"/>
            <a:ext cx="2916325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Release Planning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673080" y="5041108"/>
            <a:ext cx="2916324" cy="1304216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49776" y="4761148"/>
            <a:ext cx="1021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Card Preview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565068" y="2494057"/>
            <a:ext cx="715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Concern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637075" y="2709500"/>
            <a:ext cx="2916325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Endeavor</a:t>
            </a:r>
          </a:p>
        </p:txBody>
      </p:sp>
      <p:sp>
        <p:nvSpPr>
          <p:cNvPr id="88" name="이등변 삼각형 87"/>
          <p:cNvSpPr/>
          <p:nvPr/>
        </p:nvSpPr>
        <p:spPr>
          <a:xfrm flipV="1">
            <a:off x="8444357" y="2808647"/>
            <a:ext cx="109043" cy="126449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5406929" y="2312875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5406928" y="278523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414259" y="320422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414259" y="3806303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5414259" y="516022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7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72" y="5105887"/>
            <a:ext cx="1872208" cy="123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타원 93"/>
          <p:cNvSpPr/>
          <p:nvPr/>
        </p:nvSpPr>
        <p:spPr>
          <a:xfrm>
            <a:off x="7885140" y="380084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5" name="사각형 설명선 94"/>
          <p:cNvSpPr/>
          <p:nvPr/>
        </p:nvSpPr>
        <p:spPr>
          <a:xfrm>
            <a:off x="7095238" y="4066833"/>
            <a:ext cx="1643800" cy="1342387"/>
          </a:xfrm>
          <a:prstGeom prst="wedgeRectCallout">
            <a:avLst>
              <a:gd name="adj1" fmla="val 20309"/>
              <a:gd name="adj2" fmla="val -64250"/>
            </a:avLst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185248" y="4738026"/>
            <a:ext cx="1341767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Scrum Master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176773" y="4200923"/>
            <a:ext cx="1412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Select Competency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8071550" y="5253754"/>
            <a:ext cx="579376" cy="14069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Add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7917138" y="525761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6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2" name="이등변 삼각형 101"/>
          <p:cNvSpPr/>
          <p:nvPr/>
        </p:nvSpPr>
        <p:spPr>
          <a:xfrm flipV="1">
            <a:off x="8373380" y="4814719"/>
            <a:ext cx="109043" cy="126449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5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UI-PD-KM-PR-CPT]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" name="직사각형 4">
            <a:hlinkClick r:id="rId3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8" y="872716"/>
            <a:ext cx="6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Kernel Mapping</a:t>
            </a:r>
          </a:p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요소 세부 설정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컴피턴시설정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2933" y="2312876"/>
            <a:ext cx="212550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Work Product</a:t>
            </a:r>
            <a:r>
              <a:rPr lang="ko-KR" altLang="en-US" sz="1200" dirty="0" smtClean="0">
                <a:solidFill>
                  <a:schemeClr val="dk1"/>
                </a:solidFill>
              </a:rPr>
              <a:t>의 </a:t>
            </a:r>
            <a:r>
              <a:rPr lang="ko-KR" altLang="en-US" sz="1200" dirty="0">
                <a:solidFill>
                  <a:schemeClr val="dk1"/>
                </a:solidFill>
              </a:rPr>
              <a:t>이름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소속된 </a:t>
            </a:r>
            <a:r>
              <a:rPr lang="en-US" altLang="ko-KR" sz="1200" dirty="0">
                <a:solidFill>
                  <a:schemeClr val="dk1"/>
                </a:solidFill>
              </a:rPr>
              <a:t>Concern (Customer, Solution, Endeavor)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상세설명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Competency Level </a:t>
            </a:r>
            <a:r>
              <a:rPr lang="ko-KR" altLang="en-US" sz="1200" dirty="0" smtClean="0">
                <a:solidFill>
                  <a:schemeClr val="dk1"/>
                </a:solidFill>
              </a:rPr>
              <a:t>목록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4</a:t>
            </a:r>
            <a:r>
              <a:rPr lang="ko-KR" altLang="en-US" sz="1200" dirty="0" smtClean="0">
                <a:solidFill>
                  <a:schemeClr val="dk1"/>
                </a:solidFill>
              </a:rPr>
              <a:t>를 </a:t>
            </a:r>
            <a:r>
              <a:rPr lang="ko-KR" altLang="en-US" sz="1200" dirty="0">
                <a:solidFill>
                  <a:schemeClr val="dk1"/>
                </a:solidFill>
              </a:rPr>
              <a:t>추가하는 버튼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5</a:t>
            </a:r>
            <a:r>
              <a:rPr lang="ko-KR" altLang="en-US" sz="1200" dirty="0" smtClean="0">
                <a:solidFill>
                  <a:schemeClr val="dk1"/>
                </a:solidFill>
              </a:rPr>
              <a:t>의 추가 </a:t>
            </a:r>
            <a:r>
              <a:rPr lang="ko-KR" altLang="en-US" sz="1200" dirty="0" err="1">
                <a:solidFill>
                  <a:schemeClr val="dk1"/>
                </a:solidFill>
              </a:rPr>
              <a:t>팝업후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Add</a:t>
            </a:r>
            <a:r>
              <a:rPr lang="ko-KR" altLang="en-US" sz="1200" dirty="0">
                <a:solidFill>
                  <a:schemeClr val="dk1"/>
                </a:solidFill>
              </a:rPr>
              <a:t>버튼 </a:t>
            </a:r>
            <a:r>
              <a:rPr lang="ko-KR" altLang="en-US" sz="1200" dirty="0" err="1">
                <a:solidFill>
                  <a:schemeClr val="dk1"/>
                </a:solidFill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4</a:t>
            </a:r>
            <a:r>
              <a:rPr lang="ko-KR" altLang="en-US" sz="1200" dirty="0">
                <a:solidFill>
                  <a:schemeClr val="dk1"/>
                </a:solidFill>
              </a:rPr>
              <a:t>번 목록에 추가됨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입력된 사항들을 기반으로 </a:t>
            </a:r>
            <a:r>
              <a:rPr lang="en-US" altLang="ko-KR" sz="1200" dirty="0">
                <a:solidFill>
                  <a:schemeClr val="dk1"/>
                </a:solidFill>
              </a:rPr>
              <a:t>Essence </a:t>
            </a:r>
            <a:r>
              <a:rPr lang="ko-KR" altLang="en-US" sz="1200" dirty="0">
                <a:solidFill>
                  <a:schemeClr val="dk1"/>
                </a:solidFill>
              </a:rPr>
              <a:t>표준에서 정의한 카드형식 </a:t>
            </a:r>
            <a:r>
              <a:rPr lang="en-US" altLang="ko-KR" sz="1200" dirty="0" smtClean="0">
                <a:solidFill>
                  <a:schemeClr val="dk1"/>
                </a:solidFill>
              </a:rPr>
              <a:t>(Figure 86) </a:t>
            </a:r>
            <a:r>
              <a:rPr lang="ko-KR" altLang="en-US" sz="1200" dirty="0">
                <a:solidFill>
                  <a:schemeClr val="dk1"/>
                </a:solidFill>
              </a:rPr>
              <a:t>으로 </a:t>
            </a:r>
            <a:r>
              <a:rPr lang="ko-KR" altLang="en-US" sz="1200" dirty="0" err="1">
                <a:solidFill>
                  <a:schemeClr val="dk1"/>
                </a:solidFill>
              </a:rPr>
              <a:t>미리보기가</a:t>
            </a:r>
            <a:r>
              <a:rPr lang="ko-KR" altLang="en-US" sz="1200" dirty="0">
                <a:solidFill>
                  <a:schemeClr val="dk1"/>
                </a:solidFill>
              </a:rPr>
              <a:t> 가능함</a:t>
            </a:r>
          </a:p>
        </p:txBody>
      </p:sp>
      <p:sp>
        <p:nvSpPr>
          <p:cNvPr id="29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30" name="Picture 5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2" name="직사각형 31">
            <a:hlinkClick r:id="rId3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8" y="1942745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t="14555" r="32339"/>
          <a:stretch/>
        </p:blipFill>
        <p:spPr bwMode="auto">
          <a:xfrm>
            <a:off x="3332819" y="2312875"/>
            <a:ext cx="4104457" cy="30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3440831" y="5243970"/>
            <a:ext cx="1620181" cy="165250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81" y="4059792"/>
            <a:ext cx="1676470" cy="61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r="45378" b="11324"/>
          <a:stretch/>
        </p:blipFill>
        <p:spPr>
          <a:xfrm>
            <a:off x="4379351" y="2459791"/>
            <a:ext cx="3958025" cy="2595804"/>
          </a:xfrm>
          <a:prstGeom prst="rect">
            <a:avLst/>
          </a:prstGeom>
        </p:spPr>
      </p:pic>
      <p:sp>
        <p:nvSpPr>
          <p:cNvPr id="47" name="직사각형 46">
            <a:hlinkClick r:id="rId3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81" y="4059792"/>
            <a:ext cx="1676470" cy="61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r="45378" b="11324"/>
          <a:stretch/>
        </p:blipFill>
        <p:spPr>
          <a:xfrm>
            <a:off x="4379351" y="2459791"/>
            <a:ext cx="2949913" cy="2595804"/>
          </a:xfrm>
          <a:prstGeom prst="rect">
            <a:avLst/>
          </a:prstGeom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9"/>
          <a:stretch/>
        </p:blipFill>
        <p:spPr bwMode="auto">
          <a:xfrm>
            <a:off x="5097015" y="1395936"/>
            <a:ext cx="4056855" cy="50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9" t="64948" r="4485" b="10197"/>
          <a:stretch/>
        </p:blipFill>
        <p:spPr bwMode="auto">
          <a:xfrm>
            <a:off x="5457242" y="1871864"/>
            <a:ext cx="3370975" cy="451625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53" name="TextBox 52"/>
          <p:cNvSpPr txBox="1"/>
          <p:nvPr/>
        </p:nvSpPr>
        <p:spPr>
          <a:xfrm>
            <a:off x="5581152" y="3651411"/>
            <a:ext cx="1460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i="1" u="sng" dirty="0" smtClean="0">
                <a:solidFill>
                  <a:schemeClr val="accent1"/>
                </a:solidFill>
              </a:rPr>
              <a:t>Competency Level</a:t>
            </a:r>
            <a:endParaRPr lang="en-US" altLang="ko-KR" sz="12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200" i="1" u="sng" dirty="0">
              <a:solidFill>
                <a:schemeClr val="accent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637076" y="3911970"/>
            <a:ext cx="2916325" cy="758445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Leads Leaders</a:t>
            </a: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Builds Teams</a:t>
            </a: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Leads Teams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8121352" y="3735955"/>
            <a:ext cx="324036" cy="14069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+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72398" y="2924944"/>
            <a:ext cx="97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Descriptions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9153870" y="1704981"/>
            <a:ext cx="371638" cy="388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9153870" y="5506236"/>
            <a:ext cx="329120" cy="881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5637076" y="3176972"/>
            <a:ext cx="2916325" cy="488549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 person with this competency is skilled at leading a team to a </a:t>
            </a:r>
            <a:r>
              <a:rPr lang="en-US" altLang="ko-KR" sz="14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529064" y="1952836"/>
            <a:ext cx="1414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Competency Name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637075" y="2240869"/>
            <a:ext cx="2916325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Leadership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5673080" y="5041108"/>
            <a:ext cx="2916324" cy="1347008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9776" y="4761148"/>
            <a:ext cx="1021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Card Preview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65068" y="2494057"/>
            <a:ext cx="715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Concern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637075" y="2709500"/>
            <a:ext cx="2916325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Endeavor</a:t>
            </a:r>
          </a:p>
        </p:txBody>
      </p:sp>
      <p:sp>
        <p:nvSpPr>
          <p:cNvPr id="66" name="이등변 삼각형 65"/>
          <p:cNvSpPr/>
          <p:nvPr/>
        </p:nvSpPr>
        <p:spPr>
          <a:xfrm flipV="1">
            <a:off x="8444357" y="2808647"/>
            <a:ext cx="109043" cy="126449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406929" y="2312875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406928" y="278523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414259" y="320422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414259" y="3806303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414259" y="516022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7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7885140" y="380084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753" y="5065126"/>
            <a:ext cx="1901345" cy="129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사각형 설명선 73"/>
          <p:cNvSpPr/>
          <p:nvPr/>
        </p:nvSpPr>
        <p:spPr>
          <a:xfrm>
            <a:off x="7095238" y="4066833"/>
            <a:ext cx="1643800" cy="1342387"/>
          </a:xfrm>
          <a:prstGeom prst="wedgeRectCallout">
            <a:avLst>
              <a:gd name="adj1" fmla="val 20309"/>
              <a:gd name="adj2" fmla="val -64250"/>
            </a:avLst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8071550" y="5253754"/>
            <a:ext cx="579376" cy="14069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Add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7917138" y="525761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6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041232" y="4041068"/>
            <a:ext cx="9365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Level Name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185248" y="4293096"/>
            <a:ext cx="1341767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Leads Leaders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41232" y="4581128"/>
            <a:ext cx="9092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Description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214945" y="4796571"/>
            <a:ext cx="1341767" cy="459650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Leaders who can lead leaders</a:t>
            </a:r>
          </a:p>
        </p:txBody>
      </p:sp>
    </p:spTree>
    <p:extLst>
      <p:ext uri="{BB962C8B-B14F-4D97-AF65-F5344CB8AC3E}">
        <p14:creationId xmlns:p14="http://schemas.microsoft.com/office/powerpoint/2010/main" val="27412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UI-PD-PM]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커널매핑에서</a:t>
            </a:r>
            <a:r>
              <a:rPr lang="ko-KR" altLang="en-US" sz="1200" dirty="0" smtClean="0">
                <a:solidFill>
                  <a:schemeClr val="dk1"/>
                </a:solidFill>
              </a:rPr>
              <a:t> 프로세스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매핑</a:t>
            </a:r>
            <a:r>
              <a:rPr lang="ko-KR" altLang="en-US" sz="1200" dirty="0" smtClean="0">
                <a:solidFill>
                  <a:schemeClr val="dk1"/>
                </a:solidFill>
              </a:rPr>
              <a:t> 탭을 클릭한다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BPMN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모델러가</a:t>
            </a:r>
            <a:r>
              <a:rPr lang="ko-KR" altLang="en-US" sz="1200" dirty="0" smtClean="0">
                <a:solidFill>
                  <a:schemeClr val="dk1"/>
                </a:solidFill>
              </a:rPr>
              <a:t> 표시되며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커널매핑에</a:t>
            </a:r>
            <a:r>
              <a:rPr lang="ko-KR" altLang="en-US" sz="1200" dirty="0" smtClean="0">
                <a:solidFill>
                  <a:schemeClr val="dk1"/>
                </a:solidFill>
              </a:rPr>
              <a:t> 의하여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매핑된</a:t>
            </a:r>
            <a:r>
              <a:rPr lang="ko-KR" altLang="en-US" sz="1200" dirty="0" smtClean="0">
                <a:solidFill>
                  <a:schemeClr val="dk1"/>
                </a:solidFill>
              </a:rPr>
              <a:t> 요소들 중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</a:t>
            </a:r>
            <a:r>
              <a:rPr lang="ko-KR" altLang="en-US" sz="1200" dirty="0" smtClean="0">
                <a:solidFill>
                  <a:schemeClr val="dk1"/>
                </a:solidFill>
              </a:rPr>
              <a:t> 스페이스들과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컴피턴스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매핑에</a:t>
            </a:r>
            <a:r>
              <a:rPr lang="ko-KR" altLang="en-US" sz="1200" dirty="0" smtClean="0">
                <a:solidFill>
                  <a:schemeClr val="dk1"/>
                </a:solidFill>
              </a:rPr>
              <a:t> 의하여 자동으로 </a:t>
            </a:r>
            <a:r>
              <a:rPr lang="en-US" altLang="ko-KR" sz="1200" dirty="0" smtClean="0">
                <a:solidFill>
                  <a:schemeClr val="dk1"/>
                </a:solidFill>
              </a:rPr>
              <a:t>BPMN </a:t>
            </a:r>
            <a:r>
              <a:rPr lang="ko-KR" altLang="en-US" sz="1200" dirty="0" smtClean="0">
                <a:solidFill>
                  <a:schemeClr val="dk1"/>
                </a:solidFill>
              </a:rPr>
              <a:t>프로세스가 생성되어 화면에 보인다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기본 생성된 프로세스에서 부족한 점과 보완할 점을 사용자가 수정한다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실행에 문제가 있는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액티비티들은</a:t>
            </a:r>
            <a:r>
              <a:rPr lang="ko-KR" altLang="en-US" sz="1200" dirty="0" smtClean="0">
                <a:solidFill>
                  <a:schemeClr val="dk1"/>
                </a:solidFill>
              </a:rPr>
              <a:t> 오류표시가 나타나며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세부 설정으로 수정한다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세부 기능은 유엔진 </a:t>
            </a:r>
            <a:r>
              <a:rPr lang="en-US" altLang="ko-KR" sz="1200" dirty="0" smtClean="0">
                <a:solidFill>
                  <a:schemeClr val="dk1"/>
                </a:solidFill>
              </a:rPr>
              <a:t>BPMS</a:t>
            </a:r>
            <a:r>
              <a:rPr lang="ko-KR" altLang="en-US" sz="1200" dirty="0" smtClean="0">
                <a:solidFill>
                  <a:schemeClr val="dk1"/>
                </a:solidFill>
              </a:rPr>
              <a:t>를 참조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변경된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액티비티명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산출물명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롤명등은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Kernel Mapping </a:t>
            </a:r>
            <a:r>
              <a:rPr lang="ko-KR" altLang="en-US" sz="1200" dirty="0" smtClean="0">
                <a:solidFill>
                  <a:schemeClr val="dk1"/>
                </a:solidFill>
              </a:rPr>
              <a:t>의 값과 동기화되어 탭을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스위치할때에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endParaRPr lang="en-US" altLang="ko-KR" sz="1200" dirty="0" smtClean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8" y="978332"/>
            <a:ext cx="687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Process Modeling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382248" y="5163131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 r="4795"/>
          <a:stretch/>
        </p:blipFill>
        <p:spPr bwMode="auto">
          <a:xfrm>
            <a:off x="3332821" y="2558143"/>
            <a:ext cx="5004556" cy="261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9317" r="961"/>
          <a:stretch/>
        </p:blipFill>
        <p:spPr>
          <a:xfrm>
            <a:off x="4286179" y="2692060"/>
            <a:ext cx="3979189" cy="213309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038432" y="5193196"/>
            <a:ext cx="1620181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658613" y="5193196"/>
            <a:ext cx="1678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>
            <a:stCxn id="15" idx="2"/>
            <a:endCxn id="33" idx="2"/>
          </p:cNvCxnSpPr>
          <p:nvPr/>
        </p:nvCxnSpPr>
        <p:spPr>
          <a:xfrm rot="16200000" flipH="1">
            <a:off x="5005399" y="4515321"/>
            <a:ext cx="30065" cy="1656184"/>
          </a:xfrm>
          <a:prstGeom prst="curvedConnector3">
            <a:avLst>
              <a:gd name="adj1" fmla="val 162070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4953000" y="5490485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717128" y="3607385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92339" y="2616258"/>
            <a:ext cx="4145038" cy="2360914"/>
          </a:xfrm>
          <a:prstGeom prst="rect">
            <a:avLst/>
          </a:prstGeom>
          <a:noFill/>
          <a:ln w="19050">
            <a:solidFill>
              <a:srgbClr val="FF3737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604951" y="254045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23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UI-PD-PM-PR]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커널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매핑에서</a:t>
            </a:r>
            <a:r>
              <a:rPr lang="ko-KR" altLang="en-US" sz="1200" dirty="0" smtClean="0">
                <a:solidFill>
                  <a:schemeClr val="dk1"/>
                </a:solidFill>
              </a:rPr>
              <a:t> 얻어온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액티비티정보를</a:t>
            </a:r>
            <a:r>
              <a:rPr lang="ko-KR" altLang="en-US" sz="1200" dirty="0" smtClean="0">
                <a:solidFill>
                  <a:schemeClr val="dk1"/>
                </a:solidFill>
              </a:rPr>
              <a:t> 기반으로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액티비티의</a:t>
            </a:r>
            <a:r>
              <a:rPr lang="ko-KR" altLang="en-US" sz="1200" dirty="0" smtClean="0">
                <a:solidFill>
                  <a:schemeClr val="dk1"/>
                </a:solidFill>
              </a:rPr>
              <a:t> 정보를 표시함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프로세스 실행에 관계된 실행정보를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입력받음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이는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에센스뷰의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액티비티에서도</a:t>
            </a:r>
            <a:r>
              <a:rPr lang="ko-KR" altLang="en-US" sz="1200" dirty="0" smtClean="0">
                <a:solidFill>
                  <a:schemeClr val="dk1"/>
                </a:solidFill>
              </a:rPr>
              <a:t> 받을 수 있음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이 단계를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수행할때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사용가능한</a:t>
            </a:r>
            <a:r>
              <a:rPr lang="ko-KR" altLang="en-US" sz="1200" dirty="0" smtClean="0">
                <a:solidFill>
                  <a:schemeClr val="dk1"/>
                </a:solidFill>
              </a:rPr>
              <a:t> 온라인 툴들을 제시함 </a:t>
            </a:r>
            <a:r>
              <a:rPr lang="en-US" altLang="ko-KR" sz="1200" dirty="0" smtClean="0">
                <a:solidFill>
                  <a:schemeClr val="dk1"/>
                </a:solidFill>
              </a:rPr>
              <a:t>(2</a:t>
            </a:r>
            <a:r>
              <a:rPr lang="ko-KR" altLang="en-US" sz="1200" dirty="0" smtClean="0">
                <a:solidFill>
                  <a:schemeClr val="dk1"/>
                </a:solidFill>
              </a:rPr>
              <a:t>차년도에서 단계의 입력산출물들과 결과산출물들을 </a:t>
            </a:r>
            <a:r>
              <a:rPr lang="en-US" altLang="ko-KR" sz="1200" dirty="0" smtClean="0">
                <a:solidFill>
                  <a:schemeClr val="dk1"/>
                </a:solidFill>
              </a:rPr>
              <a:t>Open</a:t>
            </a:r>
            <a:r>
              <a:rPr lang="ko-KR" altLang="en-US" sz="1200" dirty="0" smtClean="0">
                <a:solidFill>
                  <a:schemeClr val="dk1"/>
                </a:solidFill>
              </a:rPr>
              <a:t>할 수 있도록 </a:t>
            </a:r>
            <a:r>
              <a:rPr lang="en-US" altLang="ko-KR" sz="1200" dirty="0" smtClean="0">
                <a:solidFill>
                  <a:schemeClr val="dk1"/>
                </a:solidFill>
              </a:rPr>
              <a:t>Open API</a:t>
            </a:r>
            <a:r>
              <a:rPr lang="ko-KR" altLang="en-US" sz="1200" dirty="0" smtClean="0">
                <a:solidFill>
                  <a:schemeClr val="dk1"/>
                </a:solidFill>
              </a:rPr>
              <a:t>로 연결하는 </a:t>
            </a:r>
            <a:r>
              <a:rPr lang="en-US" altLang="ko-KR" sz="1200" dirty="0" smtClean="0">
                <a:solidFill>
                  <a:schemeClr val="dk1"/>
                </a:solidFill>
              </a:rPr>
              <a:t>API</a:t>
            </a:r>
            <a:r>
              <a:rPr lang="ko-KR" altLang="en-US" sz="1200" dirty="0" smtClean="0">
                <a:solidFill>
                  <a:schemeClr val="dk1"/>
                </a:solidFill>
              </a:rPr>
              <a:t>를 열도록 함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8" y="872716"/>
            <a:ext cx="6414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Process Modeling 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프로세스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세부 설정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382248" y="5163131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 r="4795"/>
          <a:stretch/>
        </p:blipFill>
        <p:spPr bwMode="auto">
          <a:xfrm>
            <a:off x="3332821" y="2558143"/>
            <a:ext cx="5004556" cy="261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9317" r="961"/>
          <a:stretch/>
        </p:blipFill>
        <p:spPr>
          <a:xfrm>
            <a:off x="4286179" y="2692060"/>
            <a:ext cx="3979189" cy="213309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038432" y="5193196"/>
            <a:ext cx="1620181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2" name="직사각형 31">
            <a:hlinkClick r:id="rId8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4" name="직사각형 33">
            <a:hlinkClick r:id="rId8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" name="직사각형 44">
            <a:hlinkClick r:id="rId8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9"/>
          <a:stretch/>
        </p:blipFill>
        <p:spPr bwMode="auto">
          <a:xfrm>
            <a:off x="5097015" y="1395936"/>
            <a:ext cx="4056855" cy="50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9" t="64948" r="4485" b="10197"/>
          <a:stretch/>
        </p:blipFill>
        <p:spPr bwMode="auto">
          <a:xfrm>
            <a:off x="5457242" y="1871864"/>
            <a:ext cx="3370975" cy="4516252"/>
          </a:xfrm>
          <a:prstGeom prst="rect">
            <a:avLst/>
          </a:prstGeom>
          <a:noFill/>
          <a:ln>
            <a:noFill/>
          </a:ln>
          <a:extLst/>
        </p:spPr>
      </p:pic>
      <p:cxnSp>
        <p:nvCxnSpPr>
          <p:cNvPr id="59" name="직선 연결선 58"/>
          <p:cNvCxnSpPr/>
          <p:nvPr/>
        </p:nvCxnSpPr>
        <p:spPr>
          <a:xfrm>
            <a:off x="9153870" y="1704981"/>
            <a:ext cx="371638" cy="388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9153870" y="5506236"/>
            <a:ext cx="329120" cy="881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565068" y="1952836"/>
            <a:ext cx="1079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Activity Name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637075" y="2240869"/>
            <a:ext cx="2916325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Release Planning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58934" y="2566065"/>
            <a:ext cx="1446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Activity Information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400795" y="2558143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24" y="2860523"/>
            <a:ext cx="2816568" cy="164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5565068" y="4509120"/>
            <a:ext cx="13453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Normal Due Date: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637074" y="4788466"/>
            <a:ext cx="2916325" cy="30308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 days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29064" y="5158353"/>
            <a:ext cx="526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i="1" u="sng" dirty="0" smtClean="0">
                <a:solidFill>
                  <a:schemeClr val="accent1"/>
                </a:solidFill>
              </a:rPr>
              <a:t>Tools</a:t>
            </a:r>
            <a:endParaRPr lang="en-US" altLang="ko-KR" sz="11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1100" i="1" u="sng" dirty="0">
              <a:solidFill>
                <a:schemeClr val="accent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637074" y="5394170"/>
            <a:ext cx="2916325" cy="807138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Web based MS Project</a:t>
            </a: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Gantt charting tool</a:t>
            </a: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JIRA Agile tool</a:t>
            </a:r>
          </a:p>
        </p:txBody>
      </p:sp>
      <p:sp>
        <p:nvSpPr>
          <p:cNvPr id="90" name="타원 89"/>
          <p:cNvSpPr/>
          <p:nvPr/>
        </p:nvSpPr>
        <p:spPr>
          <a:xfrm>
            <a:off x="5400795" y="5042863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2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UI-PD-PM-SIM]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프로세스 모델링에 의하여 실행정보가 추가된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프랙티스는</a:t>
            </a:r>
            <a:r>
              <a:rPr lang="ko-KR" altLang="en-US" sz="1200" dirty="0" smtClean="0">
                <a:solidFill>
                  <a:schemeClr val="dk1"/>
                </a:solidFill>
              </a:rPr>
              <a:t> 실행 시뮬레이션을 해볼 수 있음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이를 위하여 상단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툴바의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‘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모의 실행</a:t>
            </a:r>
            <a:r>
              <a:rPr lang="en-US" altLang="ko-KR" sz="1200" dirty="0" smtClean="0">
                <a:solidFill>
                  <a:schemeClr val="dk1"/>
                </a:solidFill>
              </a:rPr>
              <a:t>’ </a:t>
            </a:r>
            <a:r>
              <a:rPr lang="ko-KR" altLang="en-US" sz="1200" dirty="0" smtClean="0">
                <a:solidFill>
                  <a:schemeClr val="dk1"/>
                </a:solidFill>
              </a:rPr>
              <a:t>버튼을 클릭함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모의실행을 위한 마법사 다이얼로그가 뜨고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실행단계의 화면이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플로우챠트와</a:t>
            </a:r>
            <a:r>
              <a:rPr lang="ko-KR" altLang="en-US" sz="1200" dirty="0" smtClean="0">
                <a:solidFill>
                  <a:schemeClr val="dk1"/>
                </a:solidFill>
              </a:rPr>
              <a:t> 함께 보여짐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진척단계가 화살표 표시로 프로세스 모니터링 상에 나타남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현재 실행단계의 워크아이템 화면이 나타남</a:t>
            </a:r>
            <a:endParaRPr lang="en-US" altLang="ko-KR" sz="1200" dirty="0" smtClean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8" y="924780"/>
            <a:ext cx="6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Process Modeling</a:t>
            </a:r>
          </a:p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실행시뮬레이션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382248" y="5163131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38432" y="5193196"/>
            <a:ext cx="1620181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658613" y="5193196"/>
            <a:ext cx="1678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 r="4795"/>
          <a:stretch/>
        </p:blipFill>
        <p:spPr bwMode="auto">
          <a:xfrm>
            <a:off x="3332821" y="2558143"/>
            <a:ext cx="5004556" cy="261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083053" y="2251093"/>
            <a:ext cx="951327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프랙티스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모의 실행</a:t>
            </a:r>
          </a:p>
        </p:txBody>
      </p:sp>
      <p:sp>
        <p:nvSpPr>
          <p:cNvPr id="46" name="타원 45"/>
          <p:cNvSpPr/>
          <p:nvPr/>
        </p:nvSpPr>
        <p:spPr>
          <a:xfrm>
            <a:off x="5955311" y="2161273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35"/>
          <a:stretch/>
        </p:blipFill>
        <p:spPr bwMode="auto">
          <a:xfrm>
            <a:off x="3035998" y="2558142"/>
            <a:ext cx="5454183" cy="2933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035998" y="2558142"/>
            <a:ext cx="951327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프랙티스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모의 실행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8" t="6722" r="39391" b="21235"/>
          <a:stretch/>
        </p:blipFill>
        <p:spPr bwMode="auto">
          <a:xfrm>
            <a:off x="3051926" y="2737730"/>
            <a:ext cx="2506790" cy="2754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068" y="2968535"/>
            <a:ext cx="2816568" cy="186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3671175" y="3169965"/>
            <a:ext cx="533739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Release Planning</a:t>
            </a:r>
            <a:endParaRPr lang="ko-KR" altLang="en-US" sz="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558716" y="2737730"/>
            <a:ext cx="0" cy="27540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2972856" y="255315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518422" y="3867176"/>
            <a:ext cx="533739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Sprint Planning</a:t>
            </a:r>
            <a:endParaRPr lang="ko-KR" altLang="en-US" sz="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052900" y="281693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642764" y="267744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 rot="16200000">
            <a:off x="2932552" y="3145193"/>
            <a:ext cx="533739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Product Owner</a:t>
            </a:r>
            <a:endParaRPr lang="ko-KR" altLang="en-US" sz="4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45803" y="5307990"/>
            <a:ext cx="951327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프로세스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022647" y="5307990"/>
            <a:ext cx="951327" cy="165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알파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008780" y="5307991"/>
            <a:ext cx="520284" cy="16525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98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UI-PD-PM-SIM-WIH]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완료 버튼을 클릭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만약 완료되지 않은 체크포인트들이 존재하면 이들을 묶어서 표시함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체크포인트가 완수되어 다음단계로 이동하면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플로우챠트에</a:t>
            </a:r>
            <a:r>
              <a:rPr lang="ko-KR" altLang="en-US" sz="1200" dirty="0" smtClean="0">
                <a:solidFill>
                  <a:schemeClr val="dk1"/>
                </a:solidFill>
              </a:rPr>
              <a:t> 다음단계의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액티비티에</a:t>
            </a:r>
            <a:r>
              <a:rPr lang="ko-KR" altLang="en-US" sz="1200" dirty="0" smtClean="0">
                <a:solidFill>
                  <a:schemeClr val="dk1"/>
                </a:solidFill>
              </a:rPr>
              <a:t> 화살표가 표시됨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활동이 모두 완료되지 안더라도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플로우챠트상의</a:t>
            </a:r>
            <a:r>
              <a:rPr lang="ko-KR" altLang="en-US" sz="1200" dirty="0" smtClean="0">
                <a:solidFill>
                  <a:schemeClr val="dk1"/>
                </a:solidFill>
              </a:rPr>
              <a:t> 다른 단계의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액티비티를</a:t>
            </a:r>
            <a:r>
              <a:rPr lang="ko-KR" altLang="en-US" sz="1200" dirty="0" smtClean="0">
                <a:solidFill>
                  <a:schemeClr val="dk1"/>
                </a:solidFill>
              </a:rPr>
              <a:t> 클릭하여 해당 워크아이템을 열어서 실행시킬 수 있음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확인필요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8" y="924780"/>
            <a:ext cx="6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Process Modeling</a:t>
            </a:r>
          </a:p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실행시뮬레이션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워크아이템핸들러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382248" y="5163131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38432" y="5193196"/>
            <a:ext cx="1620181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658613" y="5193196"/>
            <a:ext cx="1678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 r="4795"/>
          <a:stretch/>
        </p:blipFill>
        <p:spPr bwMode="auto">
          <a:xfrm>
            <a:off x="3332821" y="2558143"/>
            <a:ext cx="5004556" cy="261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35"/>
          <a:stretch/>
        </p:blipFill>
        <p:spPr bwMode="auto">
          <a:xfrm>
            <a:off x="3035998" y="2558142"/>
            <a:ext cx="5454183" cy="2933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035998" y="2558142"/>
            <a:ext cx="951327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600" b="1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프랙티스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모의 실행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8" t="6722" r="39391" b="21235"/>
          <a:stretch/>
        </p:blipFill>
        <p:spPr bwMode="auto">
          <a:xfrm>
            <a:off x="3051926" y="2737730"/>
            <a:ext cx="2506790" cy="2754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716" y="2829050"/>
            <a:ext cx="2816568" cy="153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3671175" y="3169965"/>
            <a:ext cx="533739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Release Planning</a:t>
            </a:r>
            <a:endParaRPr lang="ko-KR" altLang="en-US" sz="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4257092"/>
            <a:ext cx="2628887" cy="116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558716" y="2737730"/>
            <a:ext cx="0" cy="27540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3518422" y="3867176"/>
            <a:ext cx="533739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Sprint Planning</a:t>
            </a:r>
            <a:endParaRPr lang="ko-KR" altLang="en-US" sz="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22053" y="5425058"/>
            <a:ext cx="951327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완료</a:t>
            </a:r>
          </a:p>
        </p:txBody>
      </p:sp>
      <p:sp>
        <p:nvSpPr>
          <p:cNvPr id="42" name="타원 41"/>
          <p:cNvSpPr/>
          <p:nvPr/>
        </p:nvSpPr>
        <p:spPr>
          <a:xfrm>
            <a:off x="8229959" y="5351096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558716" y="418129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9" t="14042" r="65165" b="83796"/>
          <a:stretch/>
        </p:blipFill>
        <p:spPr bwMode="auto">
          <a:xfrm>
            <a:off x="3983119" y="3681028"/>
            <a:ext cx="141789" cy="207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구부러진 연결선 46"/>
          <p:cNvCxnSpPr/>
          <p:nvPr/>
        </p:nvCxnSpPr>
        <p:spPr>
          <a:xfrm rot="5400000">
            <a:off x="3796492" y="3360798"/>
            <a:ext cx="534421" cy="15275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4054013" y="3445474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 rot="16200000">
            <a:off x="2932552" y="3145193"/>
            <a:ext cx="533739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Product Owner</a:t>
            </a:r>
            <a:endParaRPr lang="ko-KR" altLang="en-US" sz="4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45803" y="5307990"/>
            <a:ext cx="951327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프로세스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022647" y="5307990"/>
            <a:ext cx="951327" cy="165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알파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008780" y="5307991"/>
            <a:ext cx="520284" cy="16525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938044" y="2915817"/>
            <a:ext cx="320665" cy="25414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862314" y="3676853"/>
            <a:ext cx="320665" cy="25414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6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정의 </a:t>
            </a:r>
            <a:r>
              <a:rPr lang="en-US" altLang="ko-KR" dirty="0" smtClean="0"/>
              <a:t>[UI-EL-SL]</a:t>
            </a:r>
            <a:r>
              <a:rPr lang="ko-KR" altLang="en-US" dirty="0" smtClean="0"/>
              <a:t> 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ko-KR" altLang="en-US" sz="1400" b="1" i="1" kern="0" dirty="0">
                <a:solidFill>
                  <a:schemeClr val="bg1"/>
                </a:solidFill>
              </a:rPr>
              <a:t>시스템 가입 및 로그인</a:t>
            </a: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978332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로그인 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SaaS Version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SaaS </a:t>
            </a:r>
            <a:r>
              <a:rPr lang="ko-KR" altLang="en-US" sz="1200" dirty="0" smtClean="0">
                <a:solidFill>
                  <a:schemeClr val="dk1"/>
                </a:solidFill>
              </a:rPr>
              <a:t>버전 사용자 로그인 경우는 로그인 하거나 가입을 할 수 있는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메인화면으로</a:t>
            </a:r>
            <a:r>
              <a:rPr lang="ko-KR" altLang="en-US" sz="1200" dirty="0" smtClean="0">
                <a:solidFill>
                  <a:schemeClr val="dk1"/>
                </a:solidFill>
              </a:rPr>
              <a:t> 들어옴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이미 가입한 사용자는 바로 로그인 가능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가입이 필요한 사용자의 경우는 가입 가능 정책이 소개되며 마우스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오버시에</a:t>
            </a:r>
            <a:r>
              <a:rPr lang="ko-KR" altLang="en-US" sz="1200" dirty="0" smtClean="0">
                <a:solidFill>
                  <a:schemeClr val="dk1"/>
                </a:solidFill>
              </a:rPr>
              <a:t> 표시가 되어 세부 정책을 클릭하여 가입이 유도됨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Tenant Admin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08784" y="1704981"/>
            <a:ext cx="6264696" cy="3920263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altLang="ko-KR" sz="15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altLang="ko-KR" sz="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16339" y="3168873"/>
            <a:ext cx="1347803" cy="254114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email</a:t>
            </a: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616338" y="3469917"/>
            <a:ext cx="1347803" cy="254114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password</a:t>
            </a: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2800" y="1704981"/>
            <a:ext cx="43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u="sng" dirty="0" err="1" smtClean="0"/>
              <a:t>Essencia</a:t>
            </a:r>
            <a:r>
              <a:rPr lang="en-US" altLang="ko-KR" dirty="0" smtClean="0"/>
              <a:t>:  software practice as a service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644159" y="3727282"/>
            <a:ext cx="13708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100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Forgot Password ?</a:t>
            </a:r>
            <a:endParaRPr lang="en-US" altLang="ko-KR" sz="1100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015047" y="3168873"/>
            <a:ext cx="835706" cy="82001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Login</a:t>
            </a:r>
            <a:endParaRPr lang="ko-KR" altLang="en-US" sz="15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069124" y="2312876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21152" y="2492896"/>
            <a:ext cx="250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Subscription program:</a:t>
            </a:r>
            <a:endParaRPr lang="ko-KR" altLang="en-US" dirty="0"/>
          </a:p>
        </p:txBody>
      </p:sp>
      <p:sp>
        <p:nvSpPr>
          <p:cNvPr id="24" name="아래쪽 화살표 설명선 23"/>
          <p:cNvSpPr/>
          <p:nvPr/>
        </p:nvSpPr>
        <p:spPr>
          <a:xfrm>
            <a:off x="6321152" y="3032956"/>
            <a:ext cx="828092" cy="564018"/>
          </a:xfrm>
          <a:prstGeom prst="downArrowCallou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Bronze</a:t>
            </a: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아래쪽 화살표 설명선 32"/>
          <p:cNvSpPr/>
          <p:nvPr/>
        </p:nvSpPr>
        <p:spPr>
          <a:xfrm>
            <a:off x="7342517" y="3032956"/>
            <a:ext cx="828092" cy="564018"/>
          </a:xfrm>
          <a:prstGeom prst="downArrowCallou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Silver</a:t>
            </a: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4" name="아래쪽 화살표 설명선 33"/>
          <p:cNvSpPr/>
          <p:nvPr/>
        </p:nvSpPr>
        <p:spPr>
          <a:xfrm>
            <a:off x="8324991" y="3032956"/>
            <a:ext cx="828092" cy="564018"/>
          </a:xfrm>
          <a:prstGeom prst="downArrowCallou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Gold</a:t>
            </a: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84658" y="4473116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$10 Mo.  $50 Mo. $100 Mo.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307220" y="3861048"/>
            <a:ext cx="85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Unlimited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7351600" y="3874948"/>
            <a:ext cx="85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Unlimited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6452900" y="3888848"/>
            <a:ext cx="696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Limited</a:t>
            </a:r>
            <a:endParaRPr lang="ko-KR" altLang="en-US" sz="12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8407446" y="4961511"/>
            <a:ext cx="835706" cy="3019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Subscribe!</a:t>
            </a:r>
            <a:endParaRPr lang="ko-KR" altLang="en-US" sz="105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12840" y="2492896"/>
            <a:ext cx="212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Already a member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9115341" y="488570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350330" y="260176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UI-PD-PM-SIM-ALP]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프로세스 모니터링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뷰</a:t>
            </a:r>
            <a:r>
              <a:rPr lang="ko-KR" altLang="en-US" sz="1200" dirty="0" smtClean="0">
                <a:solidFill>
                  <a:schemeClr val="dk1"/>
                </a:solidFill>
              </a:rPr>
              <a:t> 하단의 </a:t>
            </a:r>
            <a:r>
              <a:rPr lang="en-US" altLang="ko-KR" sz="1200" dirty="0" smtClean="0">
                <a:solidFill>
                  <a:schemeClr val="dk1"/>
                </a:solidFill>
              </a:rPr>
              <a:t>‘Alpha View’ </a:t>
            </a:r>
            <a:r>
              <a:rPr lang="ko-KR" altLang="en-US" sz="1200" dirty="0" smtClean="0">
                <a:solidFill>
                  <a:schemeClr val="dk1"/>
                </a:solidFill>
              </a:rPr>
              <a:t>를 선택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워크아이템 진척에 따른 알파 진척 상태가 모니터링 됨</a:t>
            </a:r>
            <a:endParaRPr lang="en-US" altLang="ko-KR" sz="1200" dirty="0" smtClean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8" y="924780"/>
            <a:ext cx="6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Process Modeling</a:t>
            </a:r>
          </a:p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실행시뮬레이션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알파형태의 진척보기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382248" y="5163131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38432" y="5193196"/>
            <a:ext cx="1620181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658613" y="5193196"/>
            <a:ext cx="1678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 r="4795"/>
          <a:stretch/>
        </p:blipFill>
        <p:spPr bwMode="auto">
          <a:xfrm>
            <a:off x="3332821" y="2558143"/>
            <a:ext cx="5004556" cy="261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35"/>
          <a:stretch/>
        </p:blipFill>
        <p:spPr bwMode="auto">
          <a:xfrm>
            <a:off x="3035998" y="2558142"/>
            <a:ext cx="5454183" cy="2933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035998" y="2558142"/>
            <a:ext cx="951327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600" b="1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프랙티스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모의 실행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16" y="2924944"/>
            <a:ext cx="2816568" cy="153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558716" y="2737730"/>
            <a:ext cx="0" cy="27540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3045803" y="5307990"/>
            <a:ext cx="951327" cy="165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프로세스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22647" y="5307990"/>
            <a:ext cx="951327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알파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08780" y="5307991"/>
            <a:ext cx="520284" cy="16525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04245" y="2917432"/>
            <a:ext cx="2650938" cy="2275764"/>
            <a:chOff x="2426972" y="1886699"/>
            <a:chExt cx="7479028" cy="4499255"/>
          </a:xfrm>
        </p:grpSpPr>
        <p:sp>
          <p:nvSpPr>
            <p:cNvPr id="160" name="모서리가 둥근 직사각형 159"/>
            <p:cNvSpPr/>
            <p:nvPr/>
          </p:nvSpPr>
          <p:spPr>
            <a:xfrm>
              <a:off x="6517669" y="1891772"/>
              <a:ext cx="2759136" cy="449418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노력관점</a:t>
              </a:r>
            </a:p>
          </p:txBody>
        </p:sp>
        <p:grpSp>
          <p:nvGrpSpPr>
            <p:cNvPr id="161" name="그룹 160"/>
            <p:cNvGrpSpPr/>
            <p:nvPr/>
          </p:nvGrpSpPr>
          <p:grpSpPr>
            <a:xfrm>
              <a:off x="8397661" y="2434672"/>
              <a:ext cx="815252" cy="3710319"/>
              <a:chOff x="8397661" y="2434672"/>
              <a:chExt cx="815252" cy="3710319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8461629" y="2434672"/>
                <a:ext cx="679284" cy="212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" dirty="0" smtClean="0">
                    <a:latin typeface="+mj-lt"/>
                  </a:rPr>
                  <a:t>일의 방식</a:t>
                </a:r>
                <a:endParaRPr lang="ko-KR" altLang="en-US" sz="100" dirty="0">
                  <a:latin typeface="+mj-lt"/>
                </a:endParaRPr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8735361" y="6002551"/>
                <a:ext cx="162302" cy="1424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cxnSp>
            <p:nvCxnSpPr>
              <p:cNvPr id="164" name="직선 화살표 연결선 163"/>
              <p:cNvCxnSpPr/>
              <p:nvPr/>
            </p:nvCxnSpPr>
            <p:spPr>
              <a:xfrm>
                <a:off x="8787888" y="2775404"/>
                <a:ext cx="26768" cy="3214167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모서리가 둥근 직사각형 164"/>
              <p:cNvSpPr/>
              <p:nvPr/>
            </p:nvSpPr>
            <p:spPr>
              <a:xfrm>
                <a:off x="8397661" y="3530484"/>
                <a:ext cx="807223" cy="28765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원칙이 </a:t>
                </a:r>
                <a:r>
                  <a:rPr lang="en-US" altLang="ko-KR" sz="1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ko-KR" sz="100" dirty="0" smtClean="0">
                    <a:solidFill>
                      <a:schemeClr val="tx1"/>
                    </a:solidFill>
                  </a:rPr>
                </a:br>
                <a:r>
                  <a:rPr lang="ko-KR" altLang="en-US" sz="100" dirty="0" smtClean="0">
                    <a:solidFill>
                      <a:schemeClr val="tx1"/>
                    </a:solidFill>
                  </a:rPr>
                  <a:t>수립됨</a:t>
                </a:r>
                <a:endParaRPr lang="en-US" altLang="ko-KR" sz="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모서리가 둥근 직사각형 165"/>
              <p:cNvSpPr/>
              <p:nvPr/>
            </p:nvSpPr>
            <p:spPr>
              <a:xfrm>
                <a:off x="8397661" y="4101793"/>
                <a:ext cx="807223" cy="27934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기반이 정해짐</a:t>
                </a:r>
                <a:endParaRPr lang="en-US" altLang="ko-KR" sz="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모서리가 둥근 직사각형 166"/>
              <p:cNvSpPr/>
              <p:nvPr/>
            </p:nvSpPr>
            <p:spPr>
              <a:xfrm>
                <a:off x="8397661" y="4434089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사용됨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모서리가 둥근 직사각형 167"/>
              <p:cNvSpPr/>
              <p:nvPr/>
            </p:nvSpPr>
            <p:spPr>
              <a:xfrm>
                <a:off x="8397661" y="4756833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" dirty="0" smtClean="0">
                    <a:solidFill>
                      <a:schemeClr val="tx1"/>
                    </a:solidFill>
                  </a:rPr>
                  <a:t>In Place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모서리가 둥근 직사각형 168"/>
              <p:cNvSpPr/>
              <p:nvPr/>
            </p:nvSpPr>
            <p:spPr>
              <a:xfrm>
                <a:off x="8397661" y="4993972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잘 작동함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모서리가 둥근 직사각형 169"/>
              <p:cNvSpPr/>
              <p:nvPr/>
            </p:nvSpPr>
            <p:spPr>
              <a:xfrm>
                <a:off x="8405690" y="5550097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err="1" smtClean="0">
                    <a:solidFill>
                      <a:schemeClr val="tx1"/>
                    </a:solidFill>
                  </a:rPr>
                  <a:t>사용완료</a:t>
                </a:r>
                <a:r>
                  <a:rPr lang="ko-KR" altLang="en-US" sz="100" dirty="0" err="1">
                    <a:solidFill>
                      <a:schemeClr val="tx1"/>
                    </a:solidFill>
                  </a:rPr>
                  <a:t>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1" name="그룹 170"/>
            <p:cNvGrpSpPr/>
            <p:nvPr/>
          </p:nvGrpSpPr>
          <p:grpSpPr>
            <a:xfrm>
              <a:off x="6601827" y="2434672"/>
              <a:ext cx="807223" cy="3710319"/>
              <a:chOff x="6601827" y="2434672"/>
              <a:chExt cx="807223" cy="3710319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6726852" y="2434672"/>
                <a:ext cx="557173" cy="212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" dirty="0" smtClean="0">
                    <a:latin typeface="+mj-lt"/>
                  </a:rPr>
                  <a:t>일</a:t>
                </a:r>
                <a:endParaRPr lang="ko-KR" altLang="en-US" sz="100" dirty="0">
                  <a:latin typeface="+mj-lt"/>
                </a:endParaRPr>
              </a:p>
            </p:txBody>
          </p:sp>
          <p:cxnSp>
            <p:nvCxnSpPr>
              <p:cNvPr id="173" name="직선 화살표 연결선 172"/>
              <p:cNvCxnSpPr/>
              <p:nvPr/>
            </p:nvCxnSpPr>
            <p:spPr>
              <a:xfrm>
                <a:off x="6992054" y="2775404"/>
                <a:ext cx="26768" cy="3214167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모서리가 둥근 직사각형 173"/>
              <p:cNvSpPr/>
              <p:nvPr/>
            </p:nvSpPr>
            <p:spPr>
              <a:xfrm>
                <a:off x="6601827" y="2999687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시작됨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모서리가 둥근 직사각형 174"/>
              <p:cNvSpPr/>
              <p:nvPr/>
            </p:nvSpPr>
            <p:spPr>
              <a:xfrm>
                <a:off x="6601827" y="3599002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준비됨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모서리가 둥근 직사각형 175"/>
              <p:cNvSpPr/>
              <p:nvPr/>
            </p:nvSpPr>
            <p:spPr>
              <a:xfrm>
                <a:off x="6601827" y="4096202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시작함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모서리가 둥근 직사각형 176"/>
              <p:cNvSpPr/>
              <p:nvPr/>
            </p:nvSpPr>
            <p:spPr>
              <a:xfrm>
                <a:off x="6601827" y="4340955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컨트롤 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모서리가 둥근 직사각형 177"/>
              <p:cNvSpPr/>
              <p:nvPr/>
            </p:nvSpPr>
            <p:spPr>
              <a:xfrm>
                <a:off x="6601827" y="5208453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결과가 나옴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모서리가 둥근 직사각형 178"/>
              <p:cNvSpPr/>
              <p:nvPr/>
            </p:nvSpPr>
            <p:spPr>
              <a:xfrm>
                <a:off x="6601827" y="5556032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완료됨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타원 179"/>
              <p:cNvSpPr/>
              <p:nvPr/>
            </p:nvSpPr>
            <p:spPr>
              <a:xfrm>
                <a:off x="6939527" y="6002551"/>
                <a:ext cx="162302" cy="1424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</p:grpSp>
        <p:sp>
          <p:nvSpPr>
            <p:cNvPr id="181" name="모서리가 둥근 직사각형 180"/>
            <p:cNvSpPr/>
            <p:nvPr/>
          </p:nvSpPr>
          <p:spPr>
            <a:xfrm>
              <a:off x="4492754" y="1886699"/>
              <a:ext cx="1944216" cy="4499254"/>
            </a:xfrm>
            <a:prstGeom prst="roundRect">
              <a:avLst/>
            </a:prstGeom>
            <a:solidFill>
              <a:srgbClr val="F8F6A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솔루션관점</a:t>
              </a:r>
            </a:p>
          </p:txBody>
        </p:sp>
        <p:grpSp>
          <p:nvGrpSpPr>
            <p:cNvPr id="182" name="그룹 181"/>
            <p:cNvGrpSpPr/>
            <p:nvPr/>
          </p:nvGrpSpPr>
          <p:grpSpPr>
            <a:xfrm>
              <a:off x="5462766" y="2358309"/>
              <a:ext cx="956935" cy="3786682"/>
              <a:chOff x="5462766" y="2358309"/>
              <a:chExt cx="956935" cy="378668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5462766" y="2358309"/>
                <a:ext cx="956935" cy="243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" dirty="0" smtClean="0">
                    <a:latin typeface="+mj-lt"/>
                  </a:rPr>
                  <a:t>소프트웨어</a:t>
                </a:r>
                <a:r>
                  <a:rPr lang="en-US" altLang="ko-KR" sz="100" dirty="0" smtClean="0">
                    <a:latin typeface="+mj-lt"/>
                  </a:rPr>
                  <a:t/>
                </a:r>
                <a:br>
                  <a:rPr lang="en-US" altLang="ko-KR" sz="100" dirty="0" smtClean="0">
                    <a:latin typeface="+mj-lt"/>
                  </a:rPr>
                </a:br>
                <a:r>
                  <a:rPr lang="ko-KR" altLang="en-US" sz="100" dirty="0" smtClean="0">
                    <a:latin typeface="+mj-lt"/>
                  </a:rPr>
                  <a:t>시스템</a:t>
                </a:r>
                <a:endParaRPr lang="ko-KR" altLang="en-US" sz="100" dirty="0">
                  <a:latin typeface="+mj-lt"/>
                </a:endParaRPr>
              </a:p>
            </p:txBody>
          </p:sp>
          <p:cxnSp>
            <p:nvCxnSpPr>
              <p:cNvPr id="184" name="직선 화살표 연결선 183"/>
              <p:cNvCxnSpPr/>
              <p:nvPr/>
            </p:nvCxnSpPr>
            <p:spPr>
              <a:xfrm>
                <a:off x="5927849" y="2775404"/>
                <a:ext cx="26768" cy="3214167"/>
              </a:xfrm>
              <a:prstGeom prst="straightConnector1">
                <a:avLst/>
              </a:prstGeom>
              <a:ln w="57150">
                <a:solidFill>
                  <a:schemeClr val="accent3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모서리가 둥근 직사각형 184"/>
              <p:cNvSpPr/>
              <p:nvPr/>
            </p:nvSpPr>
            <p:spPr>
              <a:xfrm>
                <a:off x="5537622" y="3544973"/>
                <a:ext cx="807223" cy="28765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37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rgbClr val="FF0000"/>
                    </a:solidFill>
                  </a:rPr>
                  <a:t>아키텍처가 </a:t>
                </a:r>
                <a:r>
                  <a:rPr lang="en-US" altLang="ko-KR" sz="1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ko-KR" sz="100" dirty="0" smtClean="0">
                    <a:solidFill>
                      <a:srgbClr val="FF0000"/>
                    </a:solidFill>
                  </a:rPr>
                </a:br>
                <a:r>
                  <a:rPr lang="ko-KR" altLang="en-US" sz="100" dirty="0" smtClean="0">
                    <a:solidFill>
                      <a:srgbClr val="FF0000"/>
                    </a:solidFill>
                  </a:rPr>
                  <a:t>선택됨</a:t>
                </a:r>
                <a:endParaRPr lang="ko-KR" altLang="en-US" sz="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5537622" y="4272989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데모 가능함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5537622" y="4750440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err="1" smtClean="0">
                    <a:solidFill>
                      <a:schemeClr val="tx1"/>
                    </a:solidFill>
                  </a:rPr>
                  <a:t>사용가능함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모서리가 둥근 직사각형 187"/>
              <p:cNvSpPr/>
              <p:nvPr/>
            </p:nvSpPr>
            <p:spPr>
              <a:xfrm>
                <a:off x="5537622" y="5012887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err="1" smtClean="0">
                    <a:solidFill>
                      <a:schemeClr val="tx1"/>
                    </a:solidFill>
                  </a:rPr>
                  <a:t>출시준비</a:t>
                </a:r>
                <a:r>
                  <a:rPr lang="ko-KR" altLang="en-US" sz="100" dirty="0" err="1">
                    <a:solidFill>
                      <a:schemeClr val="tx1"/>
                    </a:solidFill>
                  </a:rPr>
                  <a:t>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모서리가 둥근 직사각형 188"/>
              <p:cNvSpPr/>
              <p:nvPr/>
            </p:nvSpPr>
            <p:spPr>
              <a:xfrm>
                <a:off x="5537622" y="5274493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err="1" smtClean="0">
                    <a:solidFill>
                      <a:schemeClr val="tx1"/>
                    </a:solidFill>
                  </a:rPr>
                  <a:t>운영가능함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모서리가 둥근 직사각형 189"/>
              <p:cNvSpPr/>
              <p:nvPr/>
            </p:nvSpPr>
            <p:spPr>
              <a:xfrm>
                <a:off x="5537622" y="5546389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" dirty="0" smtClean="0">
                    <a:solidFill>
                      <a:schemeClr val="tx1"/>
                    </a:solidFill>
                  </a:rPr>
                  <a:t>Retired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타원 190"/>
              <p:cNvSpPr/>
              <p:nvPr/>
            </p:nvSpPr>
            <p:spPr>
              <a:xfrm>
                <a:off x="5881008" y="6002551"/>
                <a:ext cx="162302" cy="14244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  <p:grpSp>
          <p:nvGrpSpPr>
            <p:cNvPr id="192" name="그룹 191"/>
            <p:cNvGrpSpPr/>
            <p:nvPr/>
          </p:nvGrpSpPr>
          <p:grpSpPr>
            <a:xfrm>
              <a:off x="2552054" y="1892416"/>
              <a:ext cx="1858918" cy="4493537"/>
              <a:chOff x="2552054" y="1892416"/>
              <a:chExt cx="1858918" cy="4493537"/>
            </a:xfrm>
          </p:grpSpPr>
          <p:sp>
            <p:nvSpPr>
              <p:cNvPr id="193" name="모서리가 둥근 직사각형 192"/>
              <p:cNvSpPr/>
              <p:nvPr/>
            </p:nvSpPr>
            <p:spPr>
              <a:xfrm>
                <a:off x="2552054" y="1892416"/>
                <a:ext cx="1858918" cy="449353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고객관점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2887599" y="1991979"/>
                <a:ext cx="521177" cy="39551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endParaRPr lang="ko-KR" altLang="en-US" sz="700" dirty="0">
                  <a:latin typeface="+mj-lt"/>
                </a:endParaRPr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3534941" y="2435070"/>
              <a:ext cx="807223" cy="3709921"/>
              <a:chOff x="3534941" y="2435070"/>
              <a:chExt cx="807223" cy="3709921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3562728" y="2435070"/>
                <a:ext cx="751644" cy="212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" dirty="0" smtClean="0">
                    <a:latin typeface="+mj-lt"/>
                  </a:rPr>
                  <a:t>비즈니스 기회</a:t>
                </a:r>
                <a:endParaRPr lang="ko-KR" altLang="en-US" sz="100" dirty="0">
                  <a:latin typeface="+mj-lt"/>
                </a:endParaRPr>
              </a:p>
            </p:txBody>
          </p:sp>
          <p:cxnSp>
            <p:nvCxnSpPr>
              <p:cNvPr id="197" name="직선 화살표 연결선 196"/>
              <p:cNvCxnSpPr/>
              <p:nvPr/>
            </p:nvCxnSpPr>
            <p:spPr>
              <a:xfrm>
                <a:off x="3925168" y="2775404"/>
                <a:ext cx="26768" cy="3214167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타원 197"/>
              <p:cNvSpPr/>
              <p:nvPr/>
            </p:nvSpPr>
            <p:spPr>
              <a:xfrm>
                <a:off x="3854268" y="6002551"/>
                <a:ext cx="162302" cy="14244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99" name="모서리가 둥근 직사각형 198"/>
              <p:cNvSpPr/>
              <p:nvPr/>
            </p:nvSpPr>
            <p:spPr>
              <a:xfrm>
                <a:off x="3534941" y="2983951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식별됨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모서리가 둥근 직사각형 199"/>
              <p:cNvSpPr/>
              <p:nvPr/>
            </p:nvSpPr>
            <p:spPr>
              <a:xfrm>
                <a:off x="3534941" y="3252089"/>
                <a:ext cx="807223" cy="28765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솔루션이 </a:t>
                </a:r>
                <a:r>
                  <a:rPr lang="en-US" altLang="ko-KR" sz="1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ko-KR" sz="100" dirty="0" smtClean="0">
                    <a:solidFill>
                      <a:schemeClr val="tx1"/>
                    </a:solidFill>
                  </a:rPr>
                </a:br>
                <a:r>
                  <a:rPr lang="ko-KR" altLang="en-US" sz="100" dirty="0" smtClean="0">
                    <a:solidFill>
                      <a:schemeClr val="tx1"/>
                    </a:solidFill>
                  </a:rPr>
                  <a:t>필요함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모서리가 둥근 직사각형 200"/>
              <p:cNvSpPr/>
              <p:nvPr/>
            </p:nvSpPr>
            <p:spPr>
              <a:xfrm>
                <a:off x="3534941" y="3647115"/>
                <a:ext cx="807223" cy="28765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37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rgbClr val="FF0000"/>
                    </a:solidFill>
                  </a:rPr>
                  <a:t>가치명제가 </a:t>
                </a:r>
                <a:r>
                  <a:rPr lang="en-US" altLang="ko-KR" sz="100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ko-KR" sz="100" dirty="0" smtClean="0">
                    <a:solidFill>
                      <a:srgbClr val="FF0000"/>
                    </a:solidFill>
                  </a:rPr>
                </a:br>
                <a:r>
                  <a:rPr lang="ko-KR" altLang="en-US" sz="100" dirty="0" smtClean="0">
                    <a:solidFill>
                      <a:srgbClr val="FF0000"/>
                    </a:solidFill>
                  </a:rPr>
                  <a:t>분명해짐</a:t>
                </a:r>
                <a:endParaRPr lang="ko-KR" altLang="en-US" sz="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2" name="모서리가 둥근 직사각형 201"/>
              <p:cNvSpPr/>
              <p:nvPr/>
            </p:nvSpPr>
            <p:spPr>
              <a:xfrm>
                <a:off x="3534941" y="5138937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가치를 냄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모서리가 둥근 직사각형 202"/>
              <p:cNvSpPr/>
              <p:nvPr/>
            </p:nvSpPr>
            <p:spPr>
              <a:xfrm>
                <a:off x="3534941" y="4260612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현실적임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모서리가 둥근 직사각형 203"/>
              <p:cNvSpPr/>
              <p:nvPr/>
            </p:nvSpPr>
            <p:spPr>
              <a:xfrm>
                <a:off x="3534941" y="5431546"/>
                <a:ext cx="807223" cy="28725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이익을 </a:t>
                </a:r>
                <a:r>
                  <a:rPr lang="en-US" altLang="ko-KR" sz="1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altLang="ko-KR" sz="100" dirty="0" smtClean="0">
                    <a:solidFill>
                      <a:schemeClr val="tx1"/>
                    </a:solidFill>
                  </a:rPr>
                </a:br>
                <a:r>
                  <a:rPr lang="ko-KR" altLang="en-US" sz="100" dirty="0" smtClean="0">
                    <a:solidFill>
                      <a:schemeClr val="tx1"/>
                    </a:solidFill>
                  </a:rPr>
                  <a:t>가져다 줌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5" name="그룹 204"/>
            <p:cNvGrpSpPr/>
            <p:nvPr/>
          </p:nvGrpSpPr>
          <p:grpSpPr>
            <a:xfrm>
              <a:off x="2650031" y="2435069"/>
              <a:ext cx="807223" cy="3709922"/>
              <a:chOff x="2650031" y="2435069"/>
              <a:chExt cx="807223" cy="3709922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2702695" y="2435069"/>
                <a:ext cx="701894" cy="212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" dirty="0" smtClean="0">
                    <a:latin typeface="+mj-lt"/>
                  </a:rPr>
                  <a:t>이해관계자</a:t>
                </a:r>
                <a:endParaRPr lang="ko-KR" altLang="en-US" sz="100" dirty="0">
                  <a:latin typeface="+mj-lt"/>
                </a:endParaRPr>
              </a:p>
            </p:txBody>
          </p:sp>
          <p:cxnSp>
            <p:nvCxnSpPr>
              <p:cNvPr id="207" name="직선 화살표 연결선 206"/>
              <p:cNvCxnSpPr/>
              <p:nvPr/>
            </p:nvCxnSpPr>
            <p:spPr>
              <a:xfrm>
                <a:off x="3040258" y="2775404"/>
                <a:ext cx="26768" cy="3214167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타원 207"/>
              <p:cNvSpPr/>
              <p:nvPr/>
            </p:nvSpPr>
            <p:spPr>
              <a:xfrm>
                <a:off x="3026057" y="6002551"/>
                <a:ext cx="162302" cy="14244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209" name="모서리가 둥근 직사각형 208"/>
              <p:cNvSpPr/>
              <p:nvPr/>
            </p:nvSpPr>
            <p:spPr>
              <a:xfrm>
                <a:off x="2650031" y="2988030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식별됨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모서리가 둥근 직사각형 209"/>
              <p:cNvSpPr/>
              <p:nvPr/>
            </p:nvSpPr>
            <p:spPr>
              <a:xfrm>
                <a:off x="2650031" y="3748623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37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rgbClr val="FF0000"/>
                    </a:solidFill>
                  </a:rPr>
                  <a:t> 대표가 선정됨</a:t>
                </a:r>
                <a:endParaRPr lang="ko-KR" altLang="en-US" sz="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1" name="모서리가 둥근 직사각형 210"/>
              <p:cNvSpPr/>
              <p:nvPr/>
            </p:nvSpPr>
            <p:spPr>
              <a:xfrm>
                <a:off x="2650031" y="4985860"/>
                <a:ext cx="807223" cy="28725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구현체에 만족함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모서리가 둥근 직사각형 211"/>
              <p:cNvSpPr/>
              <p:nvPr/>
            </p:nvSpPr>
            <p:spPr>
              <a:xfrm>
                <a:off x="2650031" y="4266776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관여함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모서리가 둥근 직사각형 212"/>
              <p:cNvSpPr/>
              <p:nvPr/>
            </p:nvSpPr>
            <p:spPr>
              <a:xfrm>
                <a:off x="2650031" y="5402954"/>
                <a:ext cx="807223" cy="28725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사용에 만족함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모서리가 둥근 직사각형 213"/>
              <p:cNvSpPr/>
              <p:nvPr/>
            </p:nvSpPr>
            <p:spPr>
              <a:xfrm>
                <a:off x="2650031" y="4721843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합의됨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5" name="그룹 214"/>
            <p:cNvGrpSpPr/>
            <p:nvPr/>
          </p:nvGrpSpPr>
          <p:grpSpPr>
            <a:xfrm>
              <a:off x="2432720" y="3694025"/>
              <a:ext cx="7369117" cy="547635"/>
              <a:chOff x="2480046" y="3715211"/>
              <a:chExt cx="7369117" cy="547635"/>
            </a:xfrm>
          </p:grpSpPr>
          <p:cxnSp>
            <p:nvCxnSpPr>
              <p:cNvPr id="216" name="직선 연결선 215"/>
              <p:cNvCxnSpPr/>
              <p:nvPr/>
            </p:nvCxnSpPr>
            <p:spPr>
              <a:xfrm>
                <a:off x="2480046" y="4026686"/>
                <a:ext cx="689383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TextBox 216"/>
              <p:cNvSpPr txBox="1"/>
              <p:nvPr/>
            </p:nvSpPr>
            <p:spPr>
              <a:xfrm>
                <a:off x="9303477" y="3715211"/>
                <a:ext cx="545686" cy="547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" dirty="0" smtClean="0"/>
                  <a:t>현재진행상태</a:t>
                </a:r>
                <a:endParaRPr lang="ko-KR" altLang="en-US" sz="200" dirty="0"/>
              </a:p>
            </p:txBody>
          </p:sp>
        </p:grpSp>
        <p:grpSp>
          <p:nvGrpSpPr>
            <p:cNvPr id="218" name="그룹 217"/>
            <p:cNvGrpSpPr/>
            <p:nvPr/>
          </p:nvGrpSpPr>
          <p:grpSpPr>
            <a:xfrm>
              <a:off x="2426972" y="4434089"/>
              <a:ext cx="7479028" cy="547636"/>
              <a:chOff x="2426972" y="4434089"/>
              <a:chExt cx="7479028" cy="547636"/>
            </a:xfrm>
          </p:grpSpPr>
          <p:cxnSp>
            <p:nvCxnSpPr>
              <p:cNvPr id="219" name="직선 연결선 218"/>
              <p:cNvCxnSpPr/>
              <p:nvPr/>
            </p:nvCxnSpPr>
            <p:spPr>
              <a:xfrm>
                <a:off x="2426972" y="4652328"/>
                <a:ext cx="689383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TextBox 219"/>
              <p:cNvSpPr txBox="1"/>
              <p:nvPr/>
            </p:nvSpPr>
            <p:spPr>
              <a:xfrm>
                <a:off x="9265869" y="4434089"/>
                <a:ext cx="640131" cy="547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" dirty="0" smtClean="0"/>
                  <a:t>앞으로 </a:t>
                </a:r>
                <a:endParaRPr lang="en-US" altLang="ko-KR" sz="200" dirty="0" smtClean="0"/>
              </a:p>
              <a:p>
                <a:pPr algn="ctr"/>
                <a:r>
                  <a:rPr lang="ko-KR" altLang="en-US" sz="200" dirty="0" smtClean="0"/>
                  <a:t>할 것들</a:t>
                </a:r>
                <a:endParaRPr lang="ko-KR" altLang="en-US" sz="200" dirty="0"/>
              </a:p>
            </p:txBody>
          </p:sp>
        </p:grpSp>
        <p:grpSp>
          <p:nvGrpSpPr>
            <p:cNvPr id="221" name="그룹 220"/>
            <p:cNvGrpSpPr/>
            <p:nvPr/>
          </p:nvGrpSpPr>
          <p:grpSpPr>
            <a:xfrm>
              <a:off x="4606343" y="2434672"/>
              <a:ext cx="807223" cy="3710319"/>
              <a:chOff x="4606343" y="2434672"/>
              <a:chExt cx="807223" cy="3710319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4661245" y="2434672"/>
                <a:ext cx="665714" cy="212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" dirty="0" smtClean="0">
                    <a:latin typeface="+mj-lt"/>
                  </a:rPr>
                  <a:t>요구사항</a:t>
                </a:r>
                <a:endParaRPr lang="ko-KR" altLang="en-US" sz="100" dirty="0">
                  <a:latin typeface="+mj-lt"/>
                </a:endParaRPr>
              </a:p>
            </p:txBody>
          </p:sp>
          <p:cxnSp>
            <p:nvCxnSpPr>
              <p:cNvPr id="223" name="직선 화살표 연결선 222"/>
              <p:cNvCxnSpPr/>
              <p:nvPr/>
            </p:nvCxnSpPr>
            <p:spPr>
              <a:xfrm>
                <a:off x="4996570" y="2775404"/>
                <a:ext cx="26768" cy="3214167"/>
              </a:xfrm>
              <a:prstGeom prst="straightConnector1">
                <a:avLst/>
              </a:prstGeom>
              <a:ln w="57150">
                <a:solidFill>
                  <a:schemeClr val="accent3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모서리가 둥근 직사각형 223"/>
              <p:cNvSpPr/>
              <p:nvPr/>
            </p:nvSpPr>
            <p:spPr>
              <a:xfrm>
                <a:off x="4606343" y="3489461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생각함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모서리가 둥근 직사각형 224"/>
              <p:cNvSpPr/>
              <p:nvPr/>
            </p:nvSpPr>
            <p:spPr>
              <a:xfrm>
                <a:off x="4606343" y="3738932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" dirty="0" smtClean="0">
                    <a:solidFill>
                      <a:schemeClr val="tx1"/>
                    </a:solidFill>
                  </a:rPr>
                  <a:t>Bounded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모서리가 둥근 직사각형 225"/>
              <p:cNvSpPr/>
              <p:nvPr/>
            </p:nvSpPr>
            <p:spPr>
              <a:xfrm>
                <a:off x="4606343" y="4270215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" dirty="0" smtClean="0">
                    <a:solidFill>
                      <a:schemeClr val="tx1"/>
                    </a:solidFill>
                  </a:rPr>
                  <a:t>Coherent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모서리가 둥근 직사각형 226"/>
              <p:cNvSpPr/>
              <p:nvPr/>
            </p:nvSpPr>
            <p:spPr>
              <a:xfrm>
                <a:off x="4606343" y="4721843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" dirty="0" smtClean="0">
                    <a:solidFill>
                      <a:schemeClr val="tx1"/>
                    </a:solidFill>
                  </a:rPr>
                  <a:t>Acceptable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모서리가 둥근 직사각형 227"/>
              <p:cNvSpPr/>
              <p:nvPr/>
            </p:nvSpPr>
            <p:spPr>
              <a:xfrm>
                <a:off x="4606343" y="4962385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" dirty="0" smtClean="0">
                    <a:solidFill>
                      <a:schemeClr val="tx1"/>
                    </a:solidFill>
                  </a:rPr>
                  <a:t>Addressed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모서리가 둥근 직사각형 228"/>
              <p:cNvSpPr/>
              <p:nvPr/>
            </p:nvSpPr>
            <p:spPr>
              <a:xfrm>
                <a:off x="4606343" y="5189615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" dirty="0" smtClean="0">
                    <a:solidFill>
                      <a:schemeClr val="tx1"/>
                    </a:solidFill>
                  </a:rPr>
                  <a:t>Fulfilled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타원 229"/>
              <p:cNvSpPr/>
              <p:nvPr/>
            </p:nvSpPr>
            <p:spPr>
              <a:xfrm>
                <a:off x="4934567" y="6002551"/>
                <a:ext cx="162302" cy="14244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231" name="아래쪽 화살표 230"/>
              <p:cNvSpPr/>
              <p:nvPr/>
            </p:nvSpPr>
            <p:spPr>
              <a:xfrm>
                <a:off x="4953000" y="3897346"/>
                <a:ext cx="112458" cy="385421"/>
              </a:xfrm>
              <a:prstGeom prst="downArrow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233" name="그룹 232"/>
            <p:cNvGrpSpPr/>
            <p:nvPr/>
          </p:nvGrpSpPr>
          <p:grpSpPr>
            <a:xfrm>
              <a:off x="2684748" y="3065887"/>
              <a:ext cx="5863128" cy="1805163"/>
              <a:chOff x="2696070" y="3059418"/>
              <a:chExt cx="5863128" cy="1805163"/>
            </a:xfrm>
          </p:grpSpPr>
          <p:grpSp>
            <p:nvGrpSpPr>
              <p:cNvPr id="234" name="그룹 233"/>
              <p:cNvGrpSpPr/>
              <p:nvPr/>
            </p:nvGrpSpPr>
            <p:grpSpPr>
              <a:xfrm>
                <a:off x="8448150" y="3618208"/>
                <a:ext cx="111048" cy="118269"/>
                <a:chOff x="-328460" y="2934053"/>
                <a:chExt cx="147805" cy="148236"/>
              </a:xfrm>
            </p:grpSpPr>
            <p:sp>
              <p:nvSpPr>
                <p:cNvPr id="249" name="이등변 삼각형 248"/>
                <p:cNvSpPr/>
                <p:nvPr/>
              </p:nvSpPr>
              <p:spPr>
                <a:xfrm rot="5400000">
                  <a:off x="-286848" y="2970248"/>
                  <a:ext cx="83432" cy="75847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00"/>
                </a:p>
              </p:txBody>
            </p:sp>
            <p:sp>
              <p:nvSpPr>
                <p:cNvPr id="250" name="타원 249"/>
                <p:cNvSpPr/>
                <p:nvPr/>
              </p:nvSpPr>
              <p:spPr>
                <a:xfrm>
                  <a:off x="-328460" y="2934053"/>
                  <a:ext cx="147805" cy="14823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00"/>
                </a:p>
              </p:txBody>
            </p:sp>
          </p:grpSp>
          <p:sp>
            <p:nvSpPr>
              <p:cNvPr id="235" name="타원 234"/>
              <p:cNvSpPr/>
              <p:nvPr/>
            </p:nvSpPr>
            <p:spPr>
              <a:xfrm>
                <a:off x="6674211" y="4132930"/>
                <a:ext cx="75847" cy="8077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sp>
            <p:nvSpPr>
              <p:cNvPr id="236" name="이등변 삼각형 235"/>
              <p:cNvSpPr/>
              <p:nvPr/>
            </p:nvSpPr>
            <p:spPr>
              <a:xfrm rot="5400000">
                <a:off x="6676987" y="3620148"/>
                <a:ext cx="88599" cy="10095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sp>
            <p:nvSpPr>
              <p:cNvPr id="237" name="이등변 삼각형 236"/>
              <p:cNvSpPr/>
              <p:nvPr/>
            </p:nvSpPr>
            <p:spPr>
              <a:xfrm rot="5400000">
                <a:off x="5642012" y="4782082"/>
                <a:ext cx="73222" cy="9177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/>
              </a:p>
            </p:txBody>
          </p:sp>
          <p:sp>
            <p:nvSpPr>
              <p:cNvPr id="238" name="타원 237"/>
              <p:cNvSpPr/>
              <p:nvPr/>
            </p:nvSpPr>
            <p:spPr>
              <a:xfrm>
                <a:off x="5576390" y="3598470"/>
                <a:ext cx="68952" cy="8077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/>
              </a:p>
            </p:txBody>
          </p:sp>
          <p:sp>
            <p:nvSpPr>
              <p:cNvPr id="239" name="타원 238"/>
              <p:cNvSpPr/>
              <p:nvPr/>
            </p:nvSpPr>
            <p:spPr>
              <a:xfrm>
                <a:off x="3600062" y="3697172"/>
                <a:ext cx="68952" cy="7343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240" name="이등변 삼각형 239"/>
              <p:cNvSpPr/>
              <p:nvPr/>
            </p:nvSpPr>
            <p:spPr>
              <a:xfrm rot="5400000">
                <a:off x="3593636" y="4289085"/>
                <a:ext cx="73222" cy="9177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2699126" y="3782595"/>
                <a:ext cx="68952" cy="8077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sp>
            <p:nvSpPr>
              <p:cNvPr id="242" name="이등변 삼각형 241"/>
              <p:cNvSpPr/>
              <p:nvPr/>
            </p:nvSpPr>
            <p:spPr>
              <a:xfrm rot="5400000">
                <a:off x="2705347" y="4293254"/>
                <a:ext cx="73222" cy="9177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/>
              </a:p>
            </p:txBody>
          </p:sp>
          <p:grpSp>
            <p:nvGrpSpPr>
              <p:cNvPr id="243" name="그룹 242"/>
              <p:cNvGrpSpPr/>
              <p:nvPr/>
            </p:nvGrpSpPr>
            <p:grpSpPr>
              <a:xfrm>
                <a:off x="4660714" y="4307566"/>
                <a:ext cx="100953" cy="107517"/>
                <a:chOff x="-328460" y="2934053"/>
                <a:chExt cx="147805" cy="148236"/>
              </a:xfrm>
            </p:grpSpPr>
            <p:sp>
              <p:nvSpPr>
                <p:cNvPr id="247" name="이등변 삼각형 246"/>
                <p:cNvSpPr/>
                <p:nvPr/>
              </p:nvSpPr>
              <p:spPr>
                <a:xfrm rot="5400000">
                  <a:off x="-286848" y="2970248"/>
                  <a:ext cx="83432" cy="75847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/>
                </a:p>
              </p:txBody>
            </p:sp>
            <p:sp>
              <p:nvSpPr>
                <p:cNvPr id="248" name="타원 247"/>
                <p:cNvSpPr/>
                <p:nvPr/>
              </p:nvSpPr>
              <p:spPr>
                <a:xfrm>
                  <a:off x="-328460" y="2934053"/>
                  <a:ext cx="147805" cy="14823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/>
                </a:p>
              </p:txBody>
            </p:sp>
          </p:grpSp>
          <p:grpSp>
            <p:nvGrpSpPr>
              <p:cNvPr id="244" name="그룹 243"/>
              <p:cNvGrpSpPr/>
              <p:nvPr/>
            </p:nvGrpSpPr>
            <p:grpSpPr>
              <a:xfrm>
                <a:off x="7561194" y="3059418"/>
                <a:ext cx="111048" cy="107517"/>
                <a:chOff x="-328460" y="2934053"/>
                <a:chExt cx="147805" cy="148236"/>
              </a:xfrm>
            </p:grpSpPr>
            <p:sp>
              <p:nvSpPr>
                <p:cNvPr id="245" name="이등변 삼각형 244"/>
                <p:cNvSpPr/>
                <p:nvPr/>
              </p:nvSpPr>
              <p:spPr>
                <a:xfrm rot="5400000">
                  <a:off x="-286848" y="2970248"/>
                  <a:ext cx="83432" cy="75847"/>
                </a:xfrm>
                <a:prstGeom prst="triangl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246" name="타원 245"/>
                <p:cNvSpPr/>
                <p:nvPr/>
              </p:nvSpPr>
              <p:spPr>
                <a:xfrm>
                  <a:off x="-328460" y="2934053"/>
                  <a:ext cx="147805" cy="14823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</p:grpSp>
        </p:grpSp>
        <p:grpSp>
          <p:nvGrpSpPr>
            <p:cNvPr id="251" name="그룹 250"/>
            <p:cNvGrpSpPr/>
            <p:nvPr/>
          </p:nvGrpSpPr>
          <p:grpSpPr>
            <a:xfrm>
              <a:off x="7322336" y="1991980"/>
              <a:ext cx="978513" cy="4153011"/>
              <a:chOff x="7322336" y="1991980"/>
              <a:chExt cx="978513" cy="4153011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7322336" y="1991980"/>
                <a:ext cx="521178" cy="395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700" dirty="0">
                  <a:latin typeface="+mj-lt"/>
                </a:endParaRPr>
              </a:p>
            </p:txBody>
          </p:sp>
          <p:sp>
            <p:nvSpPr>
              <p:cNvPr id="253" name="TextBox 252"/>
              <p:cNvSpPr txBox="1"/>
              <p:nvPr/>
            </p:nvSpPr>
            <p:spPr>
              <a:xfrm>
                <a:off x="7618649" y="2434673"/>
                <a:ext cx="557175" cy="212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" dirty="0" smtClean="0">
                    <a:latin typeface="+mj-lt"/>
                  </a:rPr>
                  <a:t>팀</a:t>
                </a:r>
                <a:endParaRPr lang="ko-KR" altLang="en-US" sz="100" dirty="0">
                  <a:latin typeface="+mj-lt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7831326" y="6002551"/>
                <a:ext cx="162302" cy="14244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cxnSp>
            <p:nvCxnSpPr>
              <p:cNvPr id="255" name="직선 화살표 연결선 254"/>
              <p:cNvCxnSpPr/>
              <p:nvPr/>
            </p:nvCxnSpPr>
            <p:spPr>
              <a:xfrm>
                <a:off x="7883853" y="2775404"/>
                <a:ext cx="26768" cy="3214167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모서리가 둥근 직사각형 255"/>
              <p:cNvSpPr/>
              <p:nvPr/>
            </p:nvSpPr>
            <p:spPr>
              <a:xfrm>
                <a:off x="7493626" y="4208406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조직화 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모서리가 둥근 직사각형 256"/>
              <p:cNvSpPr/>
              <p:nvPr/>
            </p:nvSpPr>
            <p:spPr>
              <a:xfrm>
                <a:off x="7493626" y="4440436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협업됨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모서리가 둥근 직사각형 257"/>
              <p:cNvSpPr/>
              <p:nvPr/>
            </p:nvSpPr>
            <p:spPr>
              <a:xfrm>
                <a:off x="7493626" y="4899743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성과를 냄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모서리가 둥근 직사각형 258"/>
              <p:cNvSpPr/>
              <p:nvPr/>
            </p:nvSpPr>
            <p:spPr>
              <a:xfrm>
                <a:off x="7493626" y="5414945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chemeClr val="tx1"/>
                    </a:solidFill>
                  </a:rPr>
                  <a:t>해산</a:t>
                </a:r>
                <a:endParaRPr lang="ko-KR" altLang="en-US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모서리가 둥근 직사각형 259"/>
              <p:cNvSpPr/>
              <p:nvPr/>
            </p:nvSpPr>
            <p:spPr>
              <a:xfrm>
                <a:off x="7493626" y="3043775"/>
                <a:ext cx="807223" cy="1487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37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" dirty="0" smtClean="0">
                    <a:solidFill>
                      <a:srgbClr val="FF0000"/>
                    </a:solidFill>
                  </a:rPr>
                  <a:t>모여</a:t>
                </a:r>
                <a:r>
                  <a:rPr lang="ko-KR" altLang="en-US" sz="100" dirty="0">
                    <a:solidFill>
                      <a:srgbClr val="FF0000"/>
                    </a:solidFill>
                  </a:rPr>
                  <a:t>짐</a:t>
                </a:r>
              </a:p>
            </p:txBody>
          </p:sp>
          <p:sp>
            <p:nvSpPr>
              <p:cNvPr id="261" name="아래쪽 화살표 260"/>
              <p:cNvSpPr/>
              <p:nvPr/>
            </p:nvSpPr>
            <p:spPr>
              <a:xfrm>
                <a:off x="7831326" y="3188834"/>
                <a:ext cx="123898" cy="101957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4948554" y="3176972"/>
              <a:ext cx="3008664" cy="1105501"/>
              <a:chOff x="4948554" y="3176972"/>
              <a:chExt cx="3008664" cy="1105501"/>
            </a:xfrm>
          </p:grpSpPr>
          <p:sp>
            <p:nvSpPr>
              <p:cNvPr id="266" name="아래쪽 화살표 265"/>
              <p:cNvSpPr/>
              <p:nvPr/>
            </p:nvSpPr>
            <p:spPr>
              <a:xfrm>
                <a:off x="4948554" y="3897052"/>
                <a:ext cx="112458" cy="385421"/>
              </a:xfrm>
              <a:prstGeom prst="downArrow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267" name="아래쪽 화살표 266"/>
              <p:cNvSpPr/>
              <p:nvPr/>
            </p:nvSpPr>
            <p:spPr>
              <a:xfrm>
                <a:off x="7833320" y="3176972"/>
                <a:ext cx="123898" cy="1019572"/>
              </a:xfrm>
              <a:prstGeom prst="downArrow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</p:grpSp>
      <p:cxnSp>
        <p:nvCxnSpPr>
          <p:cNvPr id="268" name="구부러진 연결선 267"/>
          <p:cNvCxnSpPr>
            <a:stCxn id="46" idx="2"/>
            <a:endCxn id="49" idx="2"/>
          </p:cNvCxnSpPr>
          <p:nvPr/>
        </p:nvCxnSpPr>
        <p:spPr>
          <a:xfrm rot="16200000" flipH="1">
            <a:off x="4009889" y="4984818"/>
            <a:ext cx="12700" cy="976844"/>
          </a:xfrm>
          <a:prstGeom prst="curvedConnector3">
            <a:avLst>
              <a:gd name="adj1" fmla="val 360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타원 268"/>
          <p:cNvSpPr/>
          <p:nvPr/>
        </p:nvSpPr>
        <p:spPr>
          <a:xfrm>
            <a:off x="4049111" y="566978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70" name="타원 269"/>
          <p:cNvSpPr/>
          <p:nvPr/>
        </p:nvSpPr>
        <p:spPr>
          <a:xfrm>
            <a:off x="3058451" y="276416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9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UI-PD-PL]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완성된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프랙티스를</a:t>
            </a:r>
            <a:r>
              <a:rPr lang="ko-KR" altLang="en-US" sz="1200" dirty="0" smtClean="0">
                <a:solidFill>
                  <a:schemeClr val="dk1"/>
                </a:solidFill>
              </a:rPr>
              <a:t> 라이브러리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마켓플레이스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  <a:r>
              <a:rPr lang="ko-KR" altLang="en-US" sz="1200" dirty="0" smtClean="0">
                <a:solidFill>
                  <a:schemeClr val="dk1"/>
                </a:solidFill>
              </a:rPr>
              <a:t>에 등록하기 위하여 버튼클릭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등록정보를 입력한 후 보내기</a:t>
            </a:r>
            <a:endParaRPr lang="en-US" altLang="ko-KR" sz="1200" dirty="0" smtClean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8" y="924780"/>
            <a:ext cx="687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Practice Library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038432" y="5193196"/>
            <a:ext cx="1620181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 r="4795"/>
          <a:stretch/>
        </p:blipFill>
        <p:spPr bwMode="auto">
          <a:xfrm>
            <a:off x="3332821" y="2558143"/>
            <a:ext cx="5004556" cy="261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35"/>
          <a:stretch/>
        </p:blipFill>
        <p:spPr bwMode="auto">
          <a:xfrm>
            <a:off x="3035998" y="2558142"/>
            <a:ext cx="5454183" cy="2933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035997" y="2558141"/>
            <a:ext cx="5301379" cy="293365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프랙티스</a:t>
            </a:r>
            <a:r>
              <a:rPr lang="ko-KR" altLang="en-US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라이브러리 등록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5117797" y="2251093"/>
            <a:ext cx="1239359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프랙티스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라이브러리 등록</a:t>
            </a:r>
          </a:p>
        </p:txBody>
      </p:sp>
      <p:sp>
        <p:nvSpPr>
          <p:cNvPr id="270" name="타원 269"/>
          <p:cNvSpPr/>
          <p:nvPr/>
        </p:nvSpPr>
        <p:spPr>
          <a:xfrm>
            <a:off x="5046989" y="2170024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177478" y="2934545"/>
            <a:ext cx="32920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Choose logo : </a:t>
            </a:r>
          </a:p>
          <a:p>
            <a:r>
              <a:rPr lang="en-US" altLang="ko-KR" sz="1600" dirty="0" smtClean="0"/>
              <a:t>Author:      Eric </a:t>
            </a:r>
            <a:r>
              <a:rPr lang="en-US" altLang="ko-KR" sz="1600" dirty="0" err="1" smtClean="0"/>
              <a:t>jang</a:t>
            </a:r>
            <a:endParaRPr lang="en-US" altLang="ko-KR" sz="1600" dirty="0" smtClean="0"/>
          </a:p>
          <a:p>
            <a:r>
              <a:rPr lang="en-US" altLang="ko-KR" sz="1600" dirty="0" smtClean="0"/>
              <a:t>Category:    [                         ]</a:t>
            </a:r>
            <a:endParaRPr lang="en-US" altLang="ko-KR" sz="1600" dirty="0"/>
          </a:p>
          <a:p>
            <a:r>
              <a:rPr lang="en-US" altLang="ko-KR" sz="1600" dirty="0" smtClean="0"/>
              <a:t>Description :</a:t>
            </a:r>
          </a:p>
          <a:p>
            <a:endParaRPr lang="ko-KR" altLang="en-US" sz="1600" dirty="0"/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4620579" y="2982986"/>
            <a:ext cx="835706" cy="3019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Select</a:t>
            </a:r>
            <a:endParaRPr lang="ko-KR" altLang="en-US" sz="105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256653" y="4002515"/>
            <a:ext cx="4972711" cy="722629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Scrum + User Story practice</a:t>
            </a: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4677125" y="5035214"/>
            <a:ext cx="1958140" cy="3019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5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Submit</a:t>
            </a:r>
            <a:endParaRPr lang="ko-KR" altLang="en-US" sz="105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07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UI-PD-PL-APR]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신청된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프랙티스들의</a:t>
            </a:r>
            <a:r>
              <a:rPr lang="ko-KR" altLang="en-US" sz="1200" dirty="0" smtClean="0">
                <a:solidFill>
                  <a:schemeClr val="dk1"/>
                </a:solidFill>
              </a:rPr>
              <a:t> 내용을 검토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승인 처리</a:t>
            </a:r>
            <a:endParaRPr lang="en-US" altLang="ko-KR" sz="1200" dirty="0" smtClean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16496" y="1916832"/>
            <a:ext cx="720080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Platform Manager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8" y="872716"/>
            <a:ext cx="6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Practice Library &gt; </a:t>
            </a:r>
          </a:p>
          <a:p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 승인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17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UI-PD-EXP]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저작한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프랙티스를</a:t>
            </a:r>
            <a:r>
              <a:rPr lang="ko-KR" altLang="en-US" sz="1200" dirty="0" smtClean="0">
                <a:solidFill>
                  <a:schemeClr val="dk1"/>
                </a:solidFill>
              </a:rPr>
              <a:t> 유통할 수 있는 포맷으로 내보내기 하여 저장할 수 있음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이를 위하여 상단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툴바의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‘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smtClean="0">
                <a:solidFill>
                  <a:schemeClr val="dk1"/>
                </a:solidFill>
              </a:rPr>
              <a:t>내보내기</a:t>
            </a:r>
            <a:r>
              <a:rPr lang="en-US" altLang="ko-KR" sz="1200" dirty="0" smtClean="0">
                <a:solidFill>
                  <a:schemeClr val="dk1"/>
                </a:solidFill>
              </a:rPr>
              <a:t>’ </a:t>
            </a:r>
            <a:r>
              <a:rPr lang="ko-KR" altLang="en-US" sz="1200" dirty="0" smtClean="0">
                <a:solidFill>
                  <a:schemeClr val="dk1"/>
                </a:solidFill>
              </a:rPr>
              <a:t>버튼을 클릭함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내보낼 수 있는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두가지</a:t>
            </a:r>
            <a:r>
              <a:rPr lang="ko-KR" altLang="en-US" sz="1200" dirty="0" smtClean="0">
                <a:solidFill>
                  <a:schemeClr val="dk1"/>
                </a:solidFill>
              </a:rPr>
              <a:t> 형식이 큰 버튼으로 나타나고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마우스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오버시에</a:t>
            </a:r>
            <a:r>
              <a:rPr lang="ko-KR" altLang="en-US" sz="1200" dirty="0" smtClean="0">
                <a:solidFill>
                  <a:schemeClr val="dk1"/>
                </a:solidFill>
              </a:rPr>
              <a:t> 활성화됨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버튼이 클릭되면 서버에서 생성된 </a:t>
            </a:r>
            <a:r>
              <a:rPr lang="ko-KR" altLang="en-US" sz="1200" dirty="0" smtClean="0">
                <a:solidFill>
                  <a:schemeClr val="dk1"/>
                </a:solidFill>
              </a:rPr>
              <a:t>교환 파일이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다운로드됨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: </a:t>
            </a:r>
            <a:r>
              <a:rPr lang="ko-KR" altLang="en-US" sz="1200" dirty="0" smtClean="0">
                <a:solidFill>
                  <a:schemeClr val="dk1"/>
                </a:solidFill>
              </a:rPr>
              <a:t>파일명은 제목</a:t>
            </a:r>
            <a:r>
              <a:rPr lang="en-US" altLang="ko-KR" sz="1200" dirty="0" smtClean="0">
                <a:solidFill>
                  <a:schemeClr val="dk1"/>
                </a:solidFill>
              </a:rPr>
              <a:t>.xml</a:t>
            </a:r>
            <a:r>
              <a:rPr lang="ko-KR" altLang="en-US" sz="1200" dirty="0" smtClean="0">
                <a:solidFill>
                  <a:schemeClr val="dk1"/>
                </a:solidFill>
              </a:rPr>
              <a:t>혹은 </a:t>
            </a:r>
            <a:r>
              <a:rPr lang="ko-KR" altLang="en-US" sz="1200" dirty="0" smtClean="0">
                <a:solidFill>
                  <a:schemeClr val="dk1"/>
                </a:solidFill>
              </a:rPr>
              <a:t>제목</a:t>
            </a:r>
            <a:r>
              <a:rPr lang="en-US" altLang="ko-KR" sz="1200" dirty="0" smtClean="0">
                <a:solidFill>
                  <a:schemeClr val="dk1"/>
                </a:solidFill>
              </a:rPr>
              <a:t>.txt </a:t>
            </a:r>
            <a:r>
              <a:rPr lang="ko-KR" altLang="en-US" sz="1200" dirty="0" smtClean="0">
                <a:solidFill>
                  <a:schemeClr val="dk1"/>
                </a:solidFill>
              </a:rPr>
              <a:t>로 떨어짐</a:t>
            </a:r>
            <a:endParaRPr lang="en-US" altLang="ko-KR" sz="1200" dirty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8" y="924780"/>
            <a:ext cx="687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Process Modeling</a:t>
            </a:r>
          </a:p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내보내기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382248" y="5163131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38432" y="5193196"/>
            <a:ext cx="1620181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658613" y="5193196"/>
            <a:ext cx="1678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 r="4795"/>
          <a:stretch/>
        </p:blipFill>
        <p:spPr bwMode="auto">
          <a:xfrm>
            <a:off x="3332821" y="2558143"/>
            <a:ext cx="5004556" cy="261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083054" y="2251093"/>
            <a:ext cx="872258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프랙티스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내보내기</a:t>
            </a:r>
            <a:endParaRPr lang="ko-KR" altLang="en-US" sz="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955311" y="2161273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35"/>
          <a:stretch/>
        </p:blipFill>
        <p:spPr bwMode="auto">
          <a:xfrm>
            <a:off x="3035998" y="2558142"/>
            <a:ext cx="5454183" cy="2933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035998" y="2558142"/>
            <a:ext cx="951327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프랙티스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내보내기</a:t>
            </a:r>
            <a:endParaRPr lang="ko-KR" altLang="en-US" sz="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972856" y="255315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35998" y="2723392"/>
            <a:ext cx="5454183" cy="2768409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11661" y="3356992"/>
            <a:ext cx="2007522" cy="97210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Essence XML </a:t>
            </a: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15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형식</a:t>
            </a:r>
            <a:endParaRPr lang="ko-KR" altLang="en-US" sz="15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24739" y="3356992"/>
            <a:ext cx="2007522" cy="972108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Essence Textual Syntax</a:t>
            </a: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형식</a:t>
            </a: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805402" y="352525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213140" y="352524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8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257" y="0"/>
            <a:ext cx="9180000" cy="627321"/>
          </a:xfrm>
        </p:spPr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UI-MC-*]</a:t>
            </a:r>
            <a:endParaRPr lang="ko-KR" altLang="en-US" sz="1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Picture 2" descr="http://eslab.inha.ac.kr/xe2/files/attach/images/139/277/76526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1" t="16607" r="22485" b="45200"/>
          <a:stretch/>
        </p:blipFill>
        <p:spPr bwMode="auto">
          <a:xfrm>
            <a:off x="567382" y="1506731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2933" y="2312876"/>
            <a:ext cx="212550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dk1"/>
                </a:solidFill>
              </a:rPr>
              <a:t>프랙티스</a:t>
            </a:r>
            <a:r>
              <a:rPr lang="ko-KR" altLang="en-US" sz="1200" dirty="0">
                <a:solidFill>
                  <a:schemeClr val="dk1"/>
                </a:solidFill>
              </a:rPr>
              <a:t> 전체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혹은 </a:t>
            </a:r>
            <a:r>
              <a:rPr lang="ko-KR" altLang="en-US" sz="1200" dirty="0" err="1">
                <a:solidFill>
                  <a:schemeClr val="dk1"/>
                </a:solidFill>
              </a:rPr>
              <a:t>프랙티스</a:t>
            </a:r>
            <a:r>
              <a:rPr lang="ko-KR" altLang="en-US" sz="1200" dirty="0">
                <a:solidFill>
                  <a:schemeClr val="dk1"/>
                </a:solidFill>
              </a:rPr>
              <a:t> 내의 일부 구성요소를 라이브러리에서 끌어다 놓는 방식으로 방법론을 구성함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방법론에 추가적인 </a:t>
            </a:r>
            <a:r>
              <a:rPr lang="ko-KR" altLang="en-US" sz="1200" dirty="0" err="1">
                <a:solidFill>
                  <a:schemeClr val="dk1"/>
                </a:solidFill>
              </a:rPr>
              <a:t>액티비티가</a:t>
            </a:r>
            <a:r>
              <a:rPr lang="ko-KR" altLang="en-US" sz="1200" dirty="0">
                <a:solidFill>
                  <a:schemeClr val="dk1"/>
                </a:solidFill>
              </a:rPr>
              <a:t> 필요하면 그 순간 추가함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방법론에 의하여 </a:t>
            </a:r>
            <a:r>
              <a:rPr lang="ko-KR" altLang="en-US" sz="1200" dirty="0" err="1">
                <a:solidFill>
                  <a:schemeClr val="dk1"/>
                </a:solidFill>
              </a:rPr>
              <a:t>프랙티스가</a:t>
            </a:r>
            <a:r>
              <a:rPr lang="ko-KR" altLang="en-US" sz="1200" dirty="0">
                <a:solidFill>
                  <a:schemeClr val="dk1"/>
                </a:solidFill>
              </a:rPr>
              <a:t> 커버하는 전체 영역의 </a:t>
            </a:r>
            <a:r>
              <a:rPr lang="ko-KR" altLang="en-US" sz="1200" dirty="0" err="1">
                <a:solidFill>
                  <a:schemeClr val="dk1"/>
                </a:solidFill>
              </a:rPr>
              <a:t>커버리지와</a:t>
            </a:r>
            <a:r>
              <a:rPr lang="ko-KR" altLang="en-US" sz="1200" dirty="0">
                <a:solidFill>
                  <a:schemeClr val="dk1"/>
                </a:solidFill>
              </a:rPr>
              <a:t> 중첩 부위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갭이 자동으로 인식되어 </a:t>
            </a:r>
            <a:r>
              <a:rPr lang="ko-KR" altLang="en-US" sz="1200" dirty="0" err="1">
                <a:solidFill>
                  <a:schemeClr val="dk1"/>
                </a:solidFill>
              </a:rPr>
              <a:t>가이드됨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중</a:t>
            </a:r>
            <a:r>
              <a:rPr lang="ko-KR" altLang="en-US" sz="1200" dirty="0" smtClean="0">
                <a:solidFill>
                  <a:schemeClr val="dk1"/>
                </a:solidFill>
              </a:rPr>
              <a:t>첩된 </a:t>
            </a:r>
            <a:r>
              <a:rPr lang="ko-KR" altLang="en-US" sz="1200" dirty="0">
                <a:solidFill>
                  <a:schemeClr val="dk1"/>
                </a:solidFill>
              </a:rPr>
              <a:t>산출물과 </a:t>
            </a:r>
            <a:r>
              <a:rPr lang="ko-KR" altLang="en-US" sz="1200" dirty="0" err="1">
                <a:solidFill>
                  <a:schemeClr val="dk1"/>
                </a:solidFill>
              </a:rPr>
              <a:t>액티비티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(</a:t>
            </a:r>
            <a:r>
              <a:rPr lang="ko-KR" altLang="en-US" sz="1200" dirty="0">
                <a:solidFill>
                  <a:schemeClr val="dk1"/>
                </a:solidFill>
              </a:rPr>
              <a:t>알파와 </a:t>
            </a:r>
            <a:r>
              <a:rPr lang="ko-KR" altLang="en-US" sz="1200" dirty="0" err="1">
                <a:solidFill>
                  <a:schemeClr val="dk1"/>
                </a:solidFill>
              </a:rPr>
              <a:t>액티비티</a:t>
            </a:r>
            <a:r>
              <a:rPr lang="ko-KR" altLang="en-US" sz="1200" dirty="0">
                <a:solidFill>
                  <a:schemeClr val="dk1"/>
                </a:solidFill>
              </a:rPr>
              <a:t> 스페이스</a:t>
            </a:r>
            <a:r>
              <a:rPr lang="en-US" altLang="ko-KR" sz="1200" dirty="0">
                <a:solidFill>
                  <a:schemeClr val="dk1"/>
                </a:solidFill>
              </a:rPr>
              <a:t>)</a:t>
            </a:r>
            <a:r>
              <a:rPr lang="ko-KR" altLang="en-US" sz="1200" dirty="0">
                <a:solidFill>
                  <a:schemeClr val="dk1"/>
                </a:solidFill>
              </a:rPr>
              <a:t>는 두 개 이상의 </a:t>
            </a:r>
            <a:r>
              <a:rPr lang="ko-KR" altLang="en-US" sz="1200" dirty="0" err="1">
                <a:solidFill>
                  <a:schemeClr val="dk1"/>
                </a:solidFill>
              </a:rPr>
              <a:t>프랙티스의</a:t>
            </a:r>
            <a:r>
              <a:rPr lang="ko-KR" altLang="en-US" sz="1200" dirty="0">
                <a:solidFill>
                  <a:schemeClr val="dk1"/>
                </a:solidFill>
              </a:rPr>
              <a:t> 것이 모두 제시되며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이중에서 유저는 초안에 제공된 체크리스트를 직접 편집할 수 있음</a:t>
            </a:r>
            <a:r>
              <a:rPr lang="en-US" altLang="ko-KR" sz="1200" dirty="0">
                <a:solidFill>
                  <a:schemeClr val="dk1"/>
                </a:solidFill>
              </a:rPr>
              <a:t>.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18441" y="1592798"/>
            <a:ext cx="6654922" cy="4572505"/>
            <a:chOff x="1358277" y="1371508"/>
            <a:chExt cx="7375143" cy="384595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608" y="1371508"/>
              <a:ext cx="7308812" cy="384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순서도: 자기 디스크 19"/>
            <p:cNvSpPr/>
            <p:nvPr/>
          </p:nvSpPr>
          <p:spPr>
            <a:xfrm>
              <a:off x="1358277" y="4617132"/>
              <a:ext cx="1633985" cy="540060"/>
            </a:xfrm>
            <a:prstGeom prst="flowChartMagneticDisk">
              <a:avLst/>
            </a:prstGeom>
            <a:solidFill>
              <a:srgbClr val="E1EBF7"/>
            </a:solidFill>
            <a:ln w="19050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Practice Library</a:t>
              </a: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" name="사각형 설명선 4"/>
            <p:cNvSpPr/>
            <p:nvPr/>
          </p:nvSpPr>
          <p:spPr>
            <a:xfrm>
              <a:off x="7293260" y="3392996"/>
              <a:ext cx="1080120" cy="792088"/>
            </a:xfrm>
            <a:prstGeom prst="wedgeRectCallout">
              <a:avLst>
                <a:gd name="adj1" fmla="val -44819"/>
                <a:gd name="adj2" fmla="val 68272"/>
              </a:avLst>
            </a:prstGeom>
            <a:solidFill>
              <a:srgbClr val="E1EBF7"/>
            </a:solidFill>
            <a:ln w="19050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Tailoring</a:t>
              </a:r>
            </a:p>
          </p:txBody>
        </p:sp>
        <p:sp>
          <p:nvSpPr>
            <p:cNvPr id="21" name="사각형 설명선 20"/>
            <p:cNvSpPr/>
            <p:nvPr/>
          </p:nvSpPr>
          <p:spPr>
            <a:xfrm>
              <a:off x="4232920" y="4325822"/>
              <a:ext cx="1962218" cy="792088"/>
            </a:xfrm>
            <a:prstGeom prst="wedgeRectCallout">
              <a:avLst>
                <a:gd name="adj1" fmla="val -27888"/>
                <a:gd name="adj2" fmla="val -81802"/>
              </a:avLst>
            </a:prstGeom>
            <a:solidFill>
              <a:srgbClr val="E1EBF7"/>
            </a:solidFill>
            <a:ln w="19050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Composition &amp; Real-time Validation</a:t>
              </a: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3" name="모서리가 둥근 직사각형 32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Composer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컴포지션을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방법론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제정 도구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217164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4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Method</a:t>
            </a:r>
          </a:p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en-US" altLang="ko-KR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257" y="0"/>
            <a:ext cx="9180000" cy="627321"/>
          </a:xfrm>
        </p:spPr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UI-MC-PRSP]</a:t>
            </a:r>
            <a:endParaRPr lang="ko-KR" altLang="en-US" sz="1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Picture 2" descr="http://eslab.inha.ac.kr/xe2/files/attach/images/139/277/76526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1" t="16607" r="22485" b="45200"/>
          <a:stretch/>
        </p:blipFill>
        <p:spPr bwMode="auto">
          <a:xfrm>
            <a:off x="567382" y="1506731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2933" y="2312876"/>
            <a:ext cx="212550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리소스 탐색기에서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우클릭하여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“</a:t>
            </a:r>
            <a:r>
              <a:rPr lang="ko-KR" altLang="en-US" sz="1200" dirty="0" smtClean="0">
                <a:solidFill>
                  <a:schemeClr val="dk1"/>
                </a:solidFill>
              </a:rPr>
              <a:t>새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메서드</a:t>
            </a:r>
            <a:r>
              <a:rPr lang="en-US" altLang="ko-KR" sz="1200" dirty="0" smtClean="0">
                <a:solidFill>
                  <a:schemeClr val="dk1"/>
                </a:solidFill>
              </a:rPr>
              <a:t>”</a:t>
            </a:r>
            <a:r>
              <a:rPr lang="ko-KR" altLang="en-US" sz="1200" dirty="0" smtClean="0">
                <a:solidFill>
                  <a:schemeClr val="dk1"/>
                </a:solidFill>
              </a:rPr>
              <a:t>를 클릭한다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왼쪽에 등록된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라이브러리에서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프랙티스를</a:t>
            </a:r>
            <a:r>
              <a:rPr lang="ko-KR" altLang="en-US" sz="1200" dirty="0" smtClean="0">
                <a:solidFill>
                  <a:schemeClr val="dk1"/>
                </a:solidFill>
              </a:rPr>
              <a:t> 끌어놓기 하면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프랙티스들이</a:t>
            </a:r>
            <a:r>
              <a:rPr lang="ko-KR" altLang="en-US" sz="1200" dirty="0" smtClean="0">
                <a:solidFill>
                  <a:schemeClr val="dk1"/>
                </a:solidFill>
              </a:rPr>
              <a:t> 동일한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커널</a:t>
            </a:r>
            <a:r>
              <a:rPr lang="ko-KR" altLang="en-US" sz="1200" dirty="0" smtClean="0">
                <a:solidFill>
                  <a:schemeClr val="dk1"/>
                </a:solidFill>
              </a:rPr>
              <a:t> 요소 내에 소속되었으면 알아서 묶음 처리가 된다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이때 레이아웃이 자동으로 정렬된다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수용여부확인필요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메서드</a:t>
            </a:r>
            <a:r>
              <a:rPr lang="ko-KR" altLang="en-US" sz="1200" dirty="0" smtClean="0">
                <a:solidFill>
                  <a:schemeClr val="dk1"/>
                </a:solidFill>
              </a:rPr>
              <a:t> 아이콘은 내부에 포함된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프랙티스들을</a:t>
            </a:r>
            <a:r>
              <a:rPr lang="ko-KR" altLang="en-US" sz="1200" dirty="0" smtClean="0">
                <a:solidFill>
                  <a:schemeClr val="dk1"/>
                </a:solidFill>
              </a:rPr>
              <a:t> 포함하여 표시된다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수용여부확인필요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Composer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컴포지션을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방법론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제정 도구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쇼핑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217164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4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Method</a:t>
            </a:r>
          </a:p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en-US" altLang="ko-KR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3296816" y="2060848"/>
            <a:ext cx="620857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*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새 방법론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8" t="19180" r="25264" b="32837"/>
          <a:stretch/>
        </p:blipFill>
        <p:spPr bwMode="auto">
          <a:xfrm>
            <a:off x="3329844" y="2528900"/>
            <a:ext cx="4719500" cy="284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 30"/>
          <p:cNvSpPr/>
          <p:nvPr/>
        </p:nvSpPr>
        <p:spPr>
          <a:xfrm>
            <a:off x="2535649" y="3049898"/>
            <a:ext cx="761167" cy="12707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Scrum</a:t>
            </a:r>
            <a:endParaRPr lang="ko-KR" altLang="en-US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82010" y="2193785"/>
            <a:ext cx="791170" cy="12877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2-1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45" y="2790034"/>
            <a:ext cx="2394781" cy="222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29844" y="2420888"/>
            <a:ext cx="1291622" cy="108012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My Method</a:t>
            </a:r>
            <a:endParaRPr lang="ko-KR" altLang="en-US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23" name="꺾인 연결선 22"/>
          <p:cNvCxnSpPr>
            <a:endCxn id="13" idx="0"/>
          </p:cNvCxnSpPr>
          <p:nvPr/>
        </p:nvCxnSpPr>
        <p:spPr>
          <a:xfrm rot="10800000">
            <a:off x="5025009" y="3323318"/>
            <a:ext cx="825745" cy="69681"/>
          </a:xfrm>
          <a:prstGeom prst="bentConnector3">
            <a:avLst/>
          </a:prstGeom>
          <a:ln w="381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5782010" y="4437112"/>
            <a:ext cx="68743" cy="144016"/>
          </a:xfrm>
          <a:prstGeom prst="ellipse">
            <a:avLst/>
          </a:prstGeom>
          <a:noFill/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96816" y="5243970"/>
            <a:ext cx="1620181" cy="165250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Essence View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52999" y="524397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View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2" name="구부러진 연결선 31"/>
          <p:cNvCxnSpPr>
            <a:stCxn id="31" idx="6"/>
            <a:endCxn id="54" idx="0"/>
          </p:cNvCxnSpPr>
          <p:nvPr/>
        </p:nvCxnSpPr>
        <p:spPr>
          <a:xfrm flipV="1">
            <a:off x="3296816" y="2880489"/>
            <a:ext cx="4331549" cy="232946"/>
          </a:xfrm>
          <a:prstGeom prst="curvedConnector4">
            <a:avLst>
              <a:gd name="adj1" fmla="val 18189"/>
              <a:gd name="adj2" fmla="val 338326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7593993" y="2880489"/>
            <a:ext cx="68743" cy="144016"/>
          </a:xfrm>
          <a:prstGeom prst="ellipse">
            <a:avLst/>
          </a:prstGeom>
          <a:noFill/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>
            <a:off x="3008784" y="2312876"/>
            <a:ext cx="2841969" cy="2268252"/>
          </a:xfrm>
          <a:prstGeom prst="curvedConnector3">
            <a:avLst>
              <a:gd name="adj1" fmla="val 28167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2432720" y="2258170"/>
            <a:ext cx="761167" cy="12707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User Story</a:t>
            </a:r>
            <a:endParaRPr lang="ko-KR" altLang="en-US" sz="10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848074" y="4308342"/>
            <a:ext cx="716993" cy="12877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2-2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9216" name="그룹 9215"/>
          <p:cNvGrpSpPr/>
          <p:nvPr/>
        </p:nvGrpSpPr>
        <p:grpSpPr>
          <a:xfrm>
            <a:off x="4034898" y="2888940"/>
            <a:ext cx="990110" cy="868753"/>
            <a:chOff x="3764868" y="2888940"/>
            <a:chExt cx="1332148" cy="1188132"/>
          </a:xfrm>
        </p:grpSpPr>
        <p:sp>
          <p:nvSpPr>
            <p:cNvPr id="13" name="육각형 12"/>
            <p:cNvSpPr/>
            <p:nvPr/>
          </p:nvSpPr>
          <p:spPr>
            <a:xfrm>
              <a:off x="3764868" y="2888940"/>
              <a:ext cx="1332148" cy="1188132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My Method</a:t>
              </a:r>
              <a:endPara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7" name="육각형 66"/>
            <p:cNvSpPr/>
            <p:nvPr/>
          </p:nvSpPr>
          <p:spPr>
            <a:xfrm>
              <a:off x="3908106" y="3509391"/>
              <a:ext cx="512500" cy="441667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User-Story</a:t>
              </a:r>
              <a:endParaRPr lang="ko-KR" altLang="en-US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8" name="육각형 67"/>
            <p:cNvSpPr/>
            <p:nvPr/>
          </p:nvSpPr>
          <p:spPr>
            <a:xfrm>
              <a:off x="4452545" y="3483007"/>
              <a:ext cx="512500" cy="441667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Scrum</a:t>
              </a:r>
              <a:endParaRPr lang="ko-KR" altLang="en-US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8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257" y="0"/>
            <a:ext cx="9180000" cy="627321"/>
          </a:xfrm>
        </p:spPr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UI-MC-TL]</a:t>
            </a:r>
            <a:endParaRPr lang="ko-KR" altLang="en-US" sz="1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Picture 2" descr="http://eslab.inha.ac.kr/xe2/files/attach/images/139/277/76526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1" t="16607" r="22485" b="45200"/>
          <a:stretch/>
        </p:blipFill>
        <p:spPr bwMode="auto">
          <a:xfrm>
            <a:off x="567382" y="1506731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Composer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컴포지션을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방법론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제정 도구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테일러링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217164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4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Method</a:t>
            </a:r>
          </a:p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en-US" altLang="ko-KR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3296816" y="2060848"/>
            <a:ext cx="620857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*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새 방법론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8" t="19180" r="25264" b="32837"/>
          <a:stretch/>
        </p:blipFill>
        <p:spPr bwMode="auto">
          <a:xfrm>
            <a:off x="4141358" y="2528900"/>
            <a:ext cx="3907985" cy="284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45" y="2790034"/>
            <a:ext cx="1307783" cy="121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29844" y="2420888"/>
            <a:ext cx="1291622" cy="108012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My Method</a:t>
            </a:r>
            <a:endParaRPr lang="ko-KR" altLang="en-US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23" name="꺾인 연결선 22"/>
          <p:cNvCxnSpPr>
            <a:endCxn id="13" idx="0"/>
          </p:cNvCxnSpPr>
          <p:nvPr/>
        </p:nvCxnSpPr>
        <p:spPr>
          <a:xfrm rot="10800000" flipV="1">
            <a:off x="5025009" y="3024505"/>
            <a:ext cx="738081" cy="298812"/>
          </a:xfrm>
          <a:prstGeom prst="bentConnector3">
            <a:avLst/>
          </a:prstGeom>
          <a:ln w="381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5782010" y="4437112"/>
            <a:ext cx="68743" cy="144016"/>
          </a:xfrm>
          <a:prstGeom prst="ellipse">
            <a:avLst/>
          </a:prstGeom>
          <a:noFill/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96816" y="5243970"/>
            <a:ext cx="1620181" cy="165250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Essence View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52999" y="524397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View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593993" y="2880489"/>
            <a:ext cx="68743" cy="144016"/>
          </a:xfrm>
          <a:prstGeom prst="ellipse">
            <a:avLst/>
          </a:prstGeom>
          <a:noFill/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9216" name="그룹 9215"/>
          <p:cNvGrpSpPr/>
          <p:nvPr/>
        </p:nvGrpSpPr>
        <p:grpSpPr>
          <a:xfrm>
            <a:off x="4034898" y="2888940"/>
            <a:ext cx="990110" cy="868753"/>
            <a:chOff x="3764868" y="2888940"/>
            <a:chExt cx="1332148" cy="1188132"/>
          </a:xfrm>
        </p:grpSpPr>
        <p:sp>
          <p:nvSpPr>
            <p:cNvPr id="13" name="육각형 12"/>
            <p:cNvSpPr/>
            <p:nvPr/>
          </p:nvSpPr>
          <p:spPr>
            <a:xfrm>
              <a:off x="3764868" y="2888940"/>
              <a:ext cx="1332148" cy="1188132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My Method</a:t>
              </a:r>
              <a:endPara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7" name="육각형 66"/>
            <p:cNvSpPr/>
            <p:nvPr/>
          </p:nvSpPr>
          <p:spPr>
            <a:xfrm>
              <a:off x="3908106" y="3509391"/>
              <a:ext cx="512500" cy="441667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User-Story</a:t>
              </a:r>
              <a:endParaRPr lang="ko-KR" altLang="en-US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8" name="육각형 67"/>
            <p:cNvSpPr/>
            <p:nvPr/>
          </p:nvSpPr>
          <p:spPr>
            <a:xfrm>
              <a:off x="4452545" y="3483007"/>
              <a:ext cx="512500" cy="441667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Scrum</a:t>
              </a:r>
              <a:endParaRPr lang="ko-KR" altLang="en-US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92933" y="2312876"/>
            <a:ext cx="212550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작성한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메서드</a:t>
            </a:r>
            <a:r>
              <a:rPr lang="ko-KR" altLang="en-US" sz="1200" dirty="0" smtClean="0">
                <a:solidFill>
                  <a:schemeClr val="dk1"/>
                </a:solidFill>
              </a:rPr>
              <a:t> 요소 중 제거할 것은 제거할 수 있음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그러나 존재하는 알파와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액티비티에</a:t>
            </a:r>
            <a:r>
              <a:rPr lang="ko-KR" altLang="en-US" sz="1200" dirty="0" smtClean="0">
                <a:solidFill>
                  <a:schemeClr val="dk1"/>
                </a:solidFill>
              </a:rPr>
              <a:t> 종속된 요소에 해당하는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컴피턴시는</a:t>
            </a:r>
            <a:r>
              <a:rPr lang="ko-KR" altLang="en-US" sz="1200" dirty="0" smtClean="0">
                <a:solidFill>
                  <a:schemeClr val="dk1"/>
                </a:solidFill>
              </a:rPr>
              <a:t> 제거할 수 없기 때문에 간단한 </a:t>
            </a:r>
            <a:r>
              <a:rPr lang="en-US" altLang="ko-KR" sz="1200" dirty="0" smtClean="0">
                <a:solidFill>
                  <a:schemeClr val="dk1"/>
                </a:solidFill>
              </a:rPr>
              <a:t>Alert </a:t>
            </a:r>
            <a:r>
              <a:rPr lang="ko-KR" altLang="en-US" sz="1200" dirty="0" smtClean="0">
                <a:solidFill>
                  <a:schemeClr val="dk1"/>
                </a:solidFill>
              </a:rPr>
              <a:t>를 줌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200" dirty="0" smtClean="0">
              <a:solidFill>
                <a:schemeClr val="dk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116796" y="2060848"/>
            <a:ext cx="5527661" cy="252028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컴피턴시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‘Product Owner’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는 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Work Product ‘Product Backlog’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담당자이기 때문에 제거할 수 없습니다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lang="ko-KR" altLang="en-US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274229" y="411493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329844" y="194220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44" name="꺾인 연결선 43"/>
          <p:cNvCxnSpPr>
            <a:stCxn id="17" idx="1"/>
            <a:endCxn id="13" idx="0"/>
          </p:cNvCxnSpPr>
          <p:nvPr/>
        </p:nvCxnSpPr>
        <p:spPr>
          <a:xfrm rot="10800000">
            <a:off x="5025009" y="3323317"/>
            <a:ext cx="696653" cy="10084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포인트가 5개인 별 16"/>
          <p:cNvSpPr/>
          <p:nvPr/>
        </p:nvSpPr>
        <p:spPr>
          <a:xfrm>
            <a:off x="5721660" y="4097980"/>
            <a:ext cx="718819" cy="612068"/>
          </a:xfrm>
          <a:prstGeom prst="star5">
            <a:avLst>
              <a:gd name="adj" fmla="val 30359"/>
              <a:gd name="hf" fmla="val 105146"/>
              <a:gd name="vf" fmla="val 110557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Stakeholder Representative</a:t>
            </a:r>
            <a:endParaRPr lang="ko-KR" altLang="en-US" sz="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8" name="포인트가 5개인 별 47"/>
          <p:cNvSpPr/>
          <p:nvPr/>
        </p:nvSpPr>
        <p:spPr>
          <a:xfrm>
            <a:off x="6718267" y="4095073"/>
            <a:ext cx="718819" cy="612068"/>
          </a:xfrm>
          <a:prstGeom prst="star5">
            <a:avLst>
              <a:gd name="adj" fmla="val 30359"/>
              <a:gd name="hf" fmla="val 105146"/>
              <a:gd name="vf" fmla="val 110557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Product Owner</a:t>
            </a:r>
            <a:endParaRPr lang="ko-KR" altLang="en-US" sz="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1" name="포인트가 5개인 별 50"/>
          <p:cNvSpPr/>
          <p:nvPr/>
        </p:nvSpPr>
        <p:spPr>
          <a:xfrm>
            <a:off x="6722292" y="4644672"/>
            <a:ext cx="718819" cy="612068"/>
          </a:xfrm>
          <a:prstGeom prst="star5">
            <a:avLst>
              <a:gd name="adj" fmla="val 30359"/>
              <a:gd name="hf" fmla="val 105146"/>
              <a:gd name="vf" fmla="val 110557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UI </a:t>
            </a:r>
            <a:r>
              <a:rPr lang="en-US" altLang="ko-KR" sz="6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Desginer</a:t>
            </a:r>
            <a:endParaRPr lang="ko-KR" altLang="en-US" sz="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2" name="포인트가 5개인 별 51"/>
          <p:cNvSpPr/>
          <p:nvPr/>
        </p:nvSpPr>
        <p:spPr>
          <a:xfrm>
            <a:off x="5763089" y="4638528"/>
            <a:ext cx="718819" cy="612068"/>
          </a:xfrm>
          <a:prstGeom prst="star5">
            <a:avLst>
              <a:gd name="adj" fmla="val 30359"/>
              <a:gd name="hf" fmla="val 105146"/>
              <a:gd name="vf" fmla="val 110557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Developer</a:t>
            </a:r>
            <a:endParaRPr lang="ko-KR" altLang="en-US" sz="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53" name="꺾인 연결선 52"/>
          <p:cNvCxnSpPr>
            <a:stCxn id="52" idx="1"/>
            <a:endCxn id="13" idx="0"/>
          </p:cNvCxnSpPr>
          <p:nvPr/>
        </p:nvCxnSpPr>
        <p:spPr>
          <a:xfrm rot="10800000">
            <a:off x="5025008" y="3323317"/>
            <a:ext cx="738082" cy="15490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8" idx="1"/>
            <a:endCxn id="17" idx="4"/>
          </p:cNvCxnSpPr>
          <p:nvPr/>
        </p:nvCxnSpPr>
        <p:spPr>
          <a:xfrm rot="10800000" flipV="1">
            <a:off x="6440478" y="4328861"/>
            <a:ext cx="277790" cy="29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51" idx="1"/>
            <a:endCxn id="52" idx="4"/>
          </p:cNvCxnSpPr>
          <p:nvPr/>
        </p:nvCxnSpPr>
        <p:spPr>
          <a:xfrm rot="10800000">
            <a:off x="6481907" y="4872317"/>
            <a:ext cx="240386" cy="61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353298" y="4331770"/>
            <a:ext cx="863866" cy="789418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삭제</a:t>
            </a:r>
            <a:endParaRPr lang="en-US" altLang="ko-KR" sz="7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복사</a:t>
            </a:r>
            <a:endParaRPr lang="en-US" altLang="ko-KR" sz="7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잘라내기</a:t>
            </a:r>
            <a:endParaRPr lang="en-US" altLang="ko-KR" sz="7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붙여넣</a:t>
            </a:r>
            <a:r>
              <a:rPr lang="ko-KR" altLang="en-US" sz="7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</a:t>
            </a:r>
            <a:endParaRPr lang="ko-KR" altLang="en-US" sz="7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353298" y="4351052"/>
            <a:ext cx="863866" cy="160502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삭제</a:t>
            </a:r>
            <a:endParaRPr lang="en-US" altLang="ko-KR" sz="7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8" t="19180" r="25264" b="32837"/>
          <a:stretch/>
        </p:blipFill>
        <p:spPr bwMode="auto">
          <a:xfrm>
            <a:off x="3332820" y="3970118"/>
            <a:ext cx="731251" cy="125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45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257" y="0"/>
            <a:ext cx="9180000" cy="627321"/>
          </a:xfrm>
        </p:spPr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UI-MC-TL2]</a:t>
            </a:r>
            <a:endParaRPr lang="ko-KR" altLang="en-US" sz="1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Picture 2" descr="http://eslab.inha.ac.kr/xe2/files/attach/images/139/277/76526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1" t="16607" r="22485" b="45200"/>
          <a:stretch/>
        </p:blipFill>
        <p:spPr bwMode="auto">
          <a:xfrm>
            <a:off x="567382" y="1506731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Composer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컴포지션을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방법론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제정 도구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테일러링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217164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4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Method</a:t>
            </a:r>
          </a:p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en-US" altLang="ko-KR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3296816" y="2060848"/>
            <a:ext cx="620857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*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새 방법론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8" t="19180" r="25264" b="32837"/>
          <a:stretch/>
        </p:blipFill>
        <p:spPr bwMode="auto">
          <a:xfrm>
            <a:off x="4141358" y="2528900"/>
            <a:ext cx="3907985" cy="284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45" y="2790034"/>
            <a:ext cx="1307783" cy="121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29844" y="2420888"/>
            <a:ext cx="1291622" cy="108012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My Method</a:t>
            </a:r>
            <a:endParaRPr lang="ko-KR" altLang="en-US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23" name="꺾인 연결선 22"/>
          <p:cNvCxnSpPr>
            <a:endCxn id="13" idx="0"/>
          </p:cNvCxnSpPr>
          <p:nvPr/>
        </p:nvCxnSpPr>
        <p:spPr>
          <a:xfrm rot="10800000" flipV="1">
            <a:off x="5025009" y="3024505"/>
            <a:ext cx="738081" cy="298812"/>
          </a:xfrm>
          <a:prstGeom prst="bentConnector3">
            <a:avLst/>
          </a:prstGeom>
          <a:ln w="381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5782010" y="4437112"/>
            <a:ext cx="68743" cy="144016"/>
          </a:xfrm>
          <a:prstGeom prst="ellipse">
            <a:avLst/>
          </a:prstGeom>
          <a:noFill/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96816" y="5243970"/>
            <a:ext cx="1620181" cy="165250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Essence View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52999" y="524397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View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593993" y="2880489"/>
            <a:ext cx="68743" cy="144016"/>
          </a:xfrm>
          <a:prstGeom prst="ellipse">
            <a:avLst/>
          </a:prstGeom>
          <a:noFill/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9216" name="그룹 9215"/>
          <p:cNvGrpSpPr/>
          <p:nvPr/>
        </p:nvGrpSpPr>
        <p:grpSpPr>
          <a:xfrm>
            <a:off x="4034898" y="2888940"/>
            <a:ext cx="990110" cy="868753"/>
            <a:chOff x="3764868" y="2888940"/>
            <a:chExt cx="1332148" cy="1188132"/>
          </a:xfrm>
        </p:grpSpPr>
        <p:sp>
          <p:nvSpPr>
            <p:cNvPr id="13" name="육각형 12"/>
            <p:cNvSpPr/>
            <p:nvPr/>
          </p:nvSpPr>
          <p:spPr>
            <a:xfrm>
              <a:off x="3764868" y="2888940"/>
              <a:ext cx="1332148" cy="1188132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My Method</a:t>
              </a:r>
              <a:endPara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7" name="육각형 66"/>
            <p:cNvSpPr/>
            <p:nvPr/>
          </p:nvSpPr>
          <p:spPr>
            <a:xfrm>
              <a:off x="3908106" y="3509391"/>
              <a:ext cx="512500" cy="441667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User-Story</a:t>
              </a:r>
              <a:endParaRPr lang="ko-KR" altLang="en-US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68" name="육각형 67"/>
            <p:cNvSpPr/>
            <p:nvPr/>
          </p:nvSpPr>
          <p:spPr>
            <a:xfrm>
              <a:off x="4452545" y="3483007"/>
              <a:ext cx="512500" cy="441667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Scrum</a:t>
              </a:r>
              <a:endParaRPr lang="ko-KR" altLang="en-US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92933" y="2312876"/>
            <a:ext cx="21255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필요한 경우 추가적인 랭귀지 요소를 추가할 수 있다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에센스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스펙</a:t>
            </a:r>
            <a:r>
              <a:rPr lang="ko-KR" altLang="en-US" sz="1200" dirty="0" smtClean="0">
                <a:solidFill>
                  <a:schemeClr val="dk1"/>
                </a:solidFill>
              </a:rPr>
              <a:t> 확인 필요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</p:txBody>
      </p:sp>
      <p:cxnSp>
        <p:nvCxnSpPr>
          <p:cNvPr id="44" name="꺾인 연결선 43"/>
          <p:cNvCxnSpPr>
            <a:stCxn id="17" idx="1"/>
            <a:endCxn id="13" idx="0"/>
          </p:cNvCxnSpPr>
          <p:nvPr/>
        </p:nvCxnSpPr>
        <p:spPr>
          <a:xfrm rot="10800000">
            <a:off x="5025009" y="3323317"/>
            <a:ext cx="696653" cy="10084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포인트가 5개인 별 16"/>
          <p:cNvSpPr/>
          <p:nvPr/>
        </p:nvSpPr>
        <p:spPr>
          <a:xfrm>
            <a:off x="5721660" y="4097980"/>
            <a:ext cx="718819" cy="612068"/>
          </a:xfrm>
          <a:prstGeom prst="star5">
            <a:avLst>
              <a:gd name="adj" fmla="val 30359"/>
              <a:gd name="hf" fmla="val 105146"/>
              <a:gd name="vf" fmla="val 110557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Stakeholder Representative</a:t>
            </a:r>
            <a:endParaRPr lang="ko-KR" altLang="en-US" sz="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8" name="포인트가 5개인 별 47"/>
          <p:cNvSpPr/>
          <p:nvPr/>
        </p:nvSpPr>
        <p:spPr>
          <a:xfrm>
            <a:off x="6718267" y="4095073"/>
            <a:ext cx="718819" cy="612068"/>
          </a:xfrm>
          <a:prstGeom prst="star5">
            <a:avLst>
              <a:gd name="adj" fmla="val 30359"/>
              <a:gd name="hf" fmla="val 105146"/>
              <a:gd name="vf" fmla="val 110557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Product Owner</a:t>
            </a:r>
            <a:endParaRPr lang="ko-KR" altLang="en-US" sz="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1" name="포인트가 5개인 별 50"/>
          <p:cNvSpPr/>
          <p:nvPr/>
        </p:nvSpPr>
        <p:spPr>
          <a:xfrm>
            <a:off x="6722292" y="4644672"/>
            <a:ext cx="718819" cy="612068"/>
          </a:xfrm>
          <a:prstGeom prst="star5">
            <a:avLst>
              <a:gd name="adj" fmla="val 30359"/>
              <a:gd name="hf" fmla="val 105146"/>
              <a:gd name="vf" fmla="val 110557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UI </a:t>
            </a:r>
            <a:r>
              <a:rPr lang="en-US" altLang="ko-KR" sz="6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Desginer</a:t>
            </a:r>
            <a:endParaRPr lang="ko-KR" altLang="en-US" sz="6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2" name="포인트가 5개인 별 51"/>
          <p:cNvSpPr/>
          <p:nvPr/>
        </p:nvSpPr>
        <p:spPr>
          <a:xfrm>
            <a:off x="5763089" y="4638528"/>
            <a:ext cx="718819" cy="612068"/>
          </a:xfrm>
          <a:prstGeom prst="star5">
            <a:avLst>
              <a:gd name="adj" fmla="val 30359"/>
              <a:gd name="hf" fmla="val 105146"/>
              <a:gd name="vf" fmla="val 110557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Developer</a:t>
            </a:r>
            <a:endParaRPr lang="ko-KR" altLang="en-US" sz="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53" name="꺾인 연결선 52"/>
          <p:cNvCxnSpPr>
            <a:stCxn id="52" idx="1"/>
            <a:endCxn id="13" idx="0"/>
          </p:cNvCxnSpPr>
          <p:nvPr/>
        </p:nvCxnSpPr>
        <p:spPr>
          <a:xfrm rot="10800000">
            <a:off x="5025008" y="3323317"/>
            <a:ext cx="738082" cy="15490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8" idx="1"/>
            <a:endCxn id="17" idx="4"/>
          </p:cNvCxnSpPr>
          <p:nvPr/>
        </p:nvCxnSpPr>
        <p:spPr>
          <a:xfrm rot="10800000" flipV="1">
            <a:off x="6440478" y="4328861"/>
            <a:ext cx="277790" cy="29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51" idx="1"/>
            <a:endCxn id="52" idx="4"/>
          </p:cNvCxnSpPr>
          <p:nvPr/>
        </p:nvCxnSpPr>
        <p:spPr>
          <a:xfrm rot="10800000">
            <a:off x="6481907" y="4872317"/>
            <a:ext cx="240386" cy="61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8" t="19180" r="25264" b="32837"/>
          <a:stretch/>
        </p:blipFill>
        <p:spPr bwMode="auto">
          <a:xfrm>
            <a:off x="3332820" y="3970118"/>
            <a:ext cx="731251" cy="125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 bwMode="auto">
          <a:xfrm>
            <a:off x="6940100" y="3104964"/>
            <a:ext cx="653892" cy="6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꺾인 연결선 57"/>
          <p:cNvCxnSpPr/>
          <p:nvPr/>
        </p:nvCxnSpPr>
        <p:spPr>
          <a:xfrm rot="10800000">
            <a:off x="6292028" y="3087358"/>
            <a:ext cx="648072" cy="303513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3355317" y="3846261"/>
            <a:ext cx="761167" cy="24881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62" name="구부러진 연결선 61"/>
          <p:cNvCxnSpPr>
            <a:stCxn id="59" idx="6"/>
            <a:endCxn id="57" idx="0"/>
          </p:cNvCxnSpPr>
          <p:nvPr/>
        </p:nvCxnSpPr>
        <p:spPr>
          <a:xfrm flipV="1">
            <a:off x="4116484" y="3104964"/>
            <a:ext cx="3150562" cy="865703"/>
          </a:xfrm>
          <a:prstGeom prst="curvedConnector4">
            <a:avLst>
              <a:gd name="adj1" fmla="val 36519"/>
              <a:gd name="adj2" fmla="val 169159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6918849" y="3093798"/>
            <a:ext cx="761167" cy="61819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517295" y="267373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4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257" y="0"/>
            <a:ext cx="9180000" cy="627321"/>
          </a:xfrm>
        </p:spPr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UI-MC-PRMG]</a:t>
            </a:r>
            <a:endParaRPr lang="ko-KR" altLang="en-US" sz="1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Picture 2" descr="http://eslab.inha.ac.kr/xe2/files/attach/images/139/277/76526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1" t="16607" r="22485" b="45200"/>
          <a:stretch/>
        </p:blipFill>
        <p:spPr bwMode="auto">
          <a:xfrm>
            <a:off x="567382" y="1506731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Composer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컴포지션을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방법론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제정 도구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테일러링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프로세스 병합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217164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4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Method</a:t>
            </a:r>
          </a:p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en-US" altLang="ko-KR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2933" y="2312876"/>
            <a:ext cx="21255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방법론의 실행을 위하여 </a:t>
            </a:r>
            <a:r>
              <a:rPr lang="en-US" altLang="ko-KR" sz="1200" dirty="0" smtClean="0">
                <a:solidFill>
                  <a:schemeClr val="dk1"/>
                </a:solidFill>
              </a:rPr>
              <a:t>‘Essence View’ </a:t>
            </a:r>
            <a:r>
              <a:rPr lang="ko-KR" altLang="en-US" sz="1200" dirty="0" smtClean="0">
                <a:solidFill>
                  <a:schemeClr val="dk1"/>
                </a:solidFill>
              </a:rPr>
              <a:t>에서 </a:t>
            </a:r>
            <a:r>
              <a:rPr lang="en-US" altLang="ko-KR" sz="1200" dirty="0" smtClean="0">
                <a:solidFill>
                  <a:schemeClr val="dk1"/>
                </a:solidFill>
              </a:rPr>
              <a:t>‘Process View’</a:t>
            </a:r>
            <a:r>
              <a:rPr lang="ko-KR" altLang="en-US" sz="1200" dirty="0" smtClean="0">
                <a:solidFill>
                  <a:schemeClr val="dk1"/>
                </a:solidFill>
              </a:rPr>
              <a:t>로 탭을 이동함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이동하면 상속된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프랙티스들</a:t>
            </a:r>
            <a:r>
              <a:rPr lang="ko-KR" altLang="en-US" sz="1200" dirty="0" smtClean="0">
                <a:solidFill>
                  <a:schemeClr val="dk1"/>
                </a:solidFill>
              </a:rPr>
              <a:t> 내의 프로세스가 하나의 프로세스 정의로 표시됨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표시된 프로세스들은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전후관계의</a:t>
            </a:r>
            <a:r>
              <a:rPr lang="ko-KR" altLang="en-US" sz="1200" dirty="0" smtClean="0">
                <a:solidFill>
                  <a:schemeClr val="dk1"/>
                </a:solidFill>
              </a:rPr>
              <a:t> 연결이 끊어진 상태이므로 이들간의 연결을 수행할 수 있음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이를 위하여 기존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연결부를</a:t>
            </a:r>
            <a:r>
              <a:rPr lang="ko-KR" altLang="en-US" sz="1200" dirty="0" smtClean="0">
                <a:solidFill>
                  <a:schemeClr val="dk1"/>
                </a:solidFill>
              </a:rPr>
              <a:t> 끊을 수 있고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다른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프랙티스의</a:t>
            </a:r>
            <a:r>
              <a:rPr lang="ko-KR" altLang="en-US" sz="1200" dirty="0" smtClean="0">
                <a:solidFill>
                  <a:schemeClr val="dk1"/>
                </a:solidFill>
              </a:rPr>
              <a:t> 시작점과 연결할 수 있음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1200" dirty="0" smtClean="0">
              <a:solidFill>
                <a:schemeClr val="dk1"/>
              </a:solidFill>
            </a:endParaRP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3382248" y="5163131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Essence View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 r="4795"/>
          <a:stretch/>
        </p:blipFill>
        <p:spPr bwMode="auto">
          <a:xfrm>
            <a:off x="3332821" y="2558143"/>
            <a:ext cx="5004556" cy="261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9317" r="961"/>
          <a:stretch/>
        </p:blipFill>
        <p:spPr>
          <a:xfrm>
            <a:off x="4293582" y="2692060"/>
            <a:ext cx="3923581" cy="1104655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5038432" y="5193196"/>
            <a:ext cx="1620181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View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658613" y="5193196"/>
            <a:ext cx="1678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 70"/>
          <p:cNvCxnSpPr>
            <a:stCxn id="63" idx="2"/>
            <a:endCxn id="69" idx="2"/>
          </p:cNvCxnSpPr>
          <p:nvPr/>
        </p:nvCxnSpPr>
        <p:spPr>
          <a:xfrm rot="16200000" flipH="1">
            <a:off x="5005399" y="4515321"/>
            <a:ext cx="30065" cy="1656184"/>
          </a:xfrm>
          <a:prstGeom prst="curvedConnector3">
            <a:avLst>
              <a:gd name="adj1" fmla="val 162070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4953000" y="5490485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37076" y="299695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92339" y="2616258"/>
            <a:ext cx="4145038" cy="2360914"/>
          </a:xfrm>
          <a:prstGeom prst="rect">
            <a:avLst/>
          </a:prstGeom>
          <a:noFill/>
          <a:ln w="19050">
            <a:solidFill>
              <a:srgbClr val="FF3737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604951" y="254045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9317" r="961"/>
          <a:stretch/>
        </p:blipFill>
        <p:spPr>
          <a:xfrm>
            <a:off x="4299330" y="3851287"/>
            <a:ext cx="3589088" cy="1104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3871381" y="3219152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스크럼 프로세스</a:t>
            </a:r>
            <a:endParaRPr lang="ko-KR" altLang="en-US" sz="800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3977180" y="4285972"/>
            <a:ext cx="728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UX</a:t>
            </a:r>
            <a:r>
              <a:rPr lang="ko-KR" altLang="en-US" sz="800" dirty="0" smtClean="0"/>
              <a:t>프로세스</a:t>
            </a:r>
            <a:endParaRPr lang="ko-KR" altLang="en-US" sz="800" dirty="0"/>
          </a:p>
        </p:txBody>
      </p:sp>
      <p:cxnSp>
        <p:nvCxnSpPr>
          <p:cNvPr id="15" name="꺾인 연결선 14"/>
          <p:cNvCxnSpPr>
            <a:stCxn id="22" idx="4"/>
            <a:endCxn id="78" idx="7"/>
          </p:cNvCxnSpPr>
          <p:nvPr/>
        </p:nvCxnSpPr>
        <p:spPr>
          <a:xfrm rot="5400000">
            <a:off x="4903584" y="3202818"/>
            <a:ext cx="500053" cy="868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565068" y="3248980"/>
            <a:ext cx="45719" cy="138130"/>
          </a:xfrm>
          <a:prstGeom prst="ellipse">
            <a:avLst/>
          </a:prstGeom>
          <a:noFill/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680268" y="3866934"/>
            <a:ext cx="45719" cy="138130"/>
          </a:xfrm>
          <a:prstGeom prst="ellipse">
            <a:avLst/>
          </a:prstGeom>
          <a:noFill/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79" name="꺾인 연결선 78"/>
          <p:cNvCxnSpPr>
            <a:stCxn id="76" idx="3"/>
            <a:endCxn id="80" idx="4"/>
          </p:cNvCxnSpPr>
          <p:nvPr/>
        </p:nvCxnSpPr>
        <p:spPr>
          <a:xfrm flipH="1" flipV="1">
            <a:off x="5830241" y="3351106"/>
            <a:ext cx="2058177" cy="1052509"/>
          </a:xfrm>
          <a:prstGeom prst="bentConnector4">
            <a:avLst>
              <a:gd name="adj1" fmla="val -11107"/>
              <a:gd name="adj2" fmla="val 7623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>
          <a:xfrm>
            <a:off x="5807381" y="3212976"/>
            <a:ext cx="45719" cy="138130"/>
          </a:xfrm>
          <a:prstGeom prst="ellipse">
            <a:avLst/>
          </a:prstGeom>
          <a:noFill/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4801212" y="368374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473280" y="3673441"/>
            <a:ext cx="782852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4-2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61032" y="314096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X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8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257" y="0"/>
            <a:ext cx="9180000" cy="627321"/>
          </a:xfrm>
        </p:spPr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UI-MC-PRMG2]</a:t>
            </a:r>
            <a:endParaRPr lang="ko-KR" altLang="en-US" sz="1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Picture 2" descr="http://eslab.inha.ac.kr/xe2/files/attach/images/139/277/76526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1" t="16607" r="22485" b="45200"/>
          <a:stretch/>
        </p:blipFill>
        <p:spPr bwMode="auto">
          <a:xfrm>
            <a:off x="567382" y="1506731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Composer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컴포지션을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통한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방법론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제정 도구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테일러링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프로세스 병합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217164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4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Method</a:t>
            </a:r>
          </a:p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en-US" altLang="ko-KR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2933" y="2312876"/>
            <a:ext cx="21255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프로세스 모델링에 의하여 실행정보가 추가된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메서드는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정의와 마찬가지로 실행 시뮬레이션을 해볼 수 있음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이를 위하여 상단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툴바의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‘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메서드</a:t>
            </a:r>
            <a:r>
              <a:rPr lang="ko-KR" altLang="en-US" sz="1200" dirty="0" smtClean="0">
                <a:solidFill>
                  <a:schemeClr val="dk1"/>
                </a:solidFill>
              </a:rPr>
              <a:t> 모의 실행</a:t>
            </a:r>
            <a:r>
              <a:rPr lang="en-US" altLang="ko-KR" sz="1200" dirty="0" smtClean="0">
                <a:solidFill>
                  <a:schemeClr val="dk1"/>
                </a:solidFill>
              </a:rPr>
              <a:t>’ </a:t>
            </a:r>
            <a:r>
              <a:rPr lang="ko-KR" altLang="en-US" sz="1200" dirty="0" smtClean="0">
                <a:solidFill>
                  <a:schemeClr val="dk1"/>
                </a:solidFill>
              </a:rPr>
              <a:t>버튼을 클릭함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모의실행을 위한 마법사 다이얼로그가 뜨고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실행단계의 화면이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플로우챠트와</a:t>
            </a:r>
            <a:r>
              <a:rPr lang="ko-KR" altLang="en-US" sz="1200" dirty="0" smtClean="0">
                <a:solidFill>
                  <a:schemeClr val="dk1"/>
                </a:solidFill>
              </a:rPr>
              <a:t> 함께 보여짐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진척단계가 화살표 표시로 프로세스 모니터링 상에 나타남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현재 실행단계의 워크아이템 화면이 나타남</a:t>
            </a:r>
            <a:endParaRPr lang="en-US" altLang="ko-KR" sz="1200" dirty="0" smtClean="0">
              <a:solidFill>
                <a:schemeClr val="dk1"/>
              </a:solidFill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382248" y="5163131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38432" y="5193196"/>
            <a:ext cx="1620181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6658613" y="5193196"/>
            <a:ext cx="1678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 r="4795"/>
          <a:stretch/>
        </p:blipFill>
        <p:spPr bwMode="auto">
          <a:xfrm>
            <a:off x="3332821" y="2558143"/>
            <a:ext cx="5004556" cy="261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5083053" y="2251093"/>
            <a:ext cx="951327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메서드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모의 실행</a:t>
            </a:r>
          </a:p>
        </p:txBody>
      </p:sp>
      <p:sp>
        <p:nvSpPr>
          <p:cNvPr id="50" name="타원 49"/>
          <p:cNvSpPr/>
          <p:nvPr/>
        </p:nvSpPr>
        <p:spPr>
          <a:xfrm>
            <a:off x="5955311" y="2161273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35"/>
          <a:stretch/>
        </p:blipFill>
        <p:spPr bwMode="auto">
          <a:xfrm>
            <a:off x="3035998" y="2558142"/>
            <a:ext cx="5454183" cy="2933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035998" y="2558142"/>
            <a:ext cx="951327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프랙티스</a:t>
            </a:r>
            <a:r>
              <a:rPr lang="ko-KR" altLang="en-US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모의 실행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8" t="6722" r="39391" b="21235"/>
          <a:stretch/>
        </p:blipFill>
        <p:spPr bwMode="auto">
          <a:xfrm>
            <a:off x="3051926" y="2737730"/>
            <a:ext cx="2506790" cy="2754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068" y="2968535"/>
            <a:ext cx="2816568" cy="186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3671175" y="3169965"/>
            <a:ext cx="533739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Release Planning</a:t>
            </a:r>
            <a:endParaRPr lang="ko-KR" altLang="en-US" sz="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5558716" y="2737730"/>
            <a:ext cx="0" cy="27540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2972856" y="255315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518422" y="3867176"/>
            <a:ext cx="533739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Sprint Planning</a:t>
            </a:r>
            <a:endParaRPr lang="ko-KR" altLang="en-US" sz="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052900" y="281693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642764" y="267744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 rot="16200000">
            <a:off x="2932552" y="3145193"/>
            <a:ext cx="533739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Product Owner</a:t>
            </a:r>
            <a:endParaRPr lang="ko-KR" altLang="en-US" sz="4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045803" y="5307990"/>
            <a:ext cx="951327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프로세스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022647" y="5307990"/>
            <a:ext cx="951327" cy="165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알파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008780" y="5307991"/>
            <a:ext cx="520284" cy="16525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정의 </a:t>
            </a:r>
            <a:r>
              <a:rPr lang="en-US" altLang="ko-KR" dirty="0" smtClean="0"/>
              <a:t>[UI-EL-SC]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ko-KR" altLang="en-US" sz="1400" b="1" i="1" kern="0" dirty="0">
                <a:solidFill>
                  <a:schemeClr val="bg1"/>
                </a:solidFill>
              </a:rPr>
              <a:t>시스템 가입 및 로그인</a:t>
            </a: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978332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로그인 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SaaS Version 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가입처리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가입자는 회사가 사용할 도메인이름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가입자 관리자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이메일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초기 서비스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호스팅</a:t>
            </a:r>
            <a:r>
              <a:rPr lang="ko-KR" altLang="en-US" sz="1200" dirty="0" smtClean="0">
                <a:solidFill>
                  <a:schemeClr val="dk1"/>
                </a:solidFill>
              </a:rPr>
              <a:t> 대륙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서비스 성능 최적화를 위하여 아마존 서비스의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인스턴스</a:t>
            </a:r>
            <a:r>
              <a:rPr lang="ko-KR" altLang="en-US" sz="1200" dirty="0" smtClean="0">
                <a:solidFill>
                  <a:schemeClr val="dk1"/>
                </a:solidFill>
              </a:rPr>
              <a:t> 생성 위치를 정할 때 쓰임</a:t>
            </a:r>
            <a:r>
              <a:rPr lang="en-US" altLang="ko-KR" sz="1200" dirty="0" smtClean="0">
                <a:solidFill>
                  <a:schemeClr val="dk1"/>
                </a:solidFill>
              </a:rPr>
              <a:t>) </a:t>
            </a:r>
            <a:r>
              <a:rPr lang="ko-KR" altLang="en-US" sz="1200" dirty="0" smtClean="0">
                <a:solidFill>
                  <a:schemeClr val="dk1"/>
                </a:solidFill>
              </a:rPr>
              <a:t>을 선택함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가입 버튼을 클릭하면 가입자 관리자 메일 계정으로 가입 인증 메일이 발송됨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발송된 메일이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인증처리되면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태넌트별</a:t>
            </a:r>
            <a:r>
              <a:rPr lang="ko-KR" altLang="en-US" sz="1200" dirty="0" smtClean="0">
                <a:solidFill>
                  <a:schemeClr val="dk1"/>
                </a:solidFill>
              </a:rPr>
              <a:t> 설정 페이지로 연결됨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각 필드에 어떠한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입력값이</a:t>
            </a:r>
            <a:r>
              <a:rPr lang="ko-KR" altLang="en-US" sz="1200" dirty="0" smtClean="0">
                <a:solidFill>
                  <a:schemeClr val="dk1"/>
                </a:solidFill>
              </a:rPr>
              <a:t> 입력되어야 하는지 궁금한 경우는 필드의 링크를 클릭하면 설명문이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팝업되어</a:t>
            </a:r>
            <a:r>
              <a:rPr lang="ko-KR" altLang="en-US" sz="1200" dirty="0" smtClean="0">
                <a:solidFill>
                  <a:schemeClr val="dk1"/>
                </a:solidFill>
              </a:rPr>
              <a:t> 나타남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Tenant Admin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08784" y="1704981"/>
            <a:ext cx="6264696" cy="3920263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altLang="ko-KR" sz="15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altLang="ko-KR" sz="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2800" y="1704981"/>
            <a:ext cx="43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u="sng" dirty="0" err="1" smtClean="0"/>
              <a:t>Essencia</a:t>
            </a:r>
            <a:r>
              <a:rPr lang="en-US" altLang="ko-KR" dirty="0" smtClean="0"/>
              <a:t>:  software practice as a service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3616338" y="2348880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2372919" y="3619292"/>
            <a:ext cx="308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Subscription program: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2274550" y="3690282"/>
            <a:ext cx="212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Already a member</a:t>
            </a:r>
            <a:endParaRPr lang="ko-KR" altLang="en-US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4268924" y="2348880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808984" y="2989757"/>
            <a:ext cx="1347803" cy="254114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mycompany</a:t>
            </a: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5128" y="2951656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.essencia.com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376936" y="2267580"/>
            <a:ext cx="487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Please fill in your organization’s information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628964" y="2699338"/>
            <a:ext cx="24320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100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Service Domain</a:t>
            </a:r>
            <a:r>
              <a:rPr lang="en-US" altLang="ko-KR" sz="11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100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(what this means?)</a:t>
            </a:r>
            <a:endParaRPr lang="en-US" altLang="ko-KR" sz="11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815188" y="3686547"/>
            <a:ext cx="2370060" cy="254114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admin@mycompany.com</a:t>
            </a: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628964" y="3396128"/>
            <a:ext cx="10246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100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Admin Email:</a:t>
            </a:r>
            <a:endParaRPr lang="en-US" altLang="ko-KR" sz="11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628964" y="4077072"/>
            <a:ext cx="30123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100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Where would you like your service hosted? </a:t>
            </a:r>
            <a:endParaRPr lang="en-US" altLang="ko-KR" sz="11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26718" y="4437112"/>
            <a:ext cx="754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US</a:t>
            </a:r>
          </a:p>
          <a:p>
            <a:r>
              <a:rPr lang="en-US" altLang="ko-KR" sz="1400" dirty="0" smtClean="0"/>
              <a:t>Asia</a:t>
            </a:r>
          </a:p>
          <a:p>
            <a:r>
              <a:rPr lang="en-US" altLang="ko-KR" sz="1400" dirty="0" smtClean="0"/>
              <a:t>Europe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4844988" y="4473116"/>
            <a:ext cx="159568" cy="1682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844988" y="4708682"/>
            <a:ext cx="159568" cy="1682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844988" y="4944248"/>
            <a:ext cx="159568" cy="168262"/>
          </a:xfrm>
          <a:prstGeom prst="ellipse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977336" y="4961511"/>
            <a:ext cx="1159742" cy="3019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Subscribe &gt;</a:t>
            </a:r>
            <a:endParaRPr lang="ko-KR" altLang="en-US" sz="105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5440" y="4514321"/>
            <a:ext cx="123564" cy="127057"/>
          </a:xfrm>
          <a:prstGeom prst="ellips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297866" y="2376444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722555" y="503670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7706849" y="2699338"/>
            <a:ext cx="1495751" cy="1377734"/>
          </a:xfrm>
          <a:prstGeom prst="wedgeRectCallout">
            <a:avLst>
              <a:gd name="adj1" fmla="val -84150"/>
              <a:gd name="adj2" fmla="val -38298"/>
            </a:avLst>
          </a:prstGeom>
          <a:solidFill>
            <a:srgbClr val="FFFFCC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This means your service URL. Carefully decide this </a:t>
            </a:r>
            <a:r>
              <a:rPr lang="en-US" altLang="ko-KR" sz="12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since you can’t change it after subscribe once.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435853" y="275434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5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UI-EX-*]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5" t="19773" r="9305" b="26313"/>
          <a:stretch/>
        </p:blipFill>
        <p:spPr>
          <a:xfrm>
            <a:off x="5381052" y="3825044"/>
            <a:ext cx="4000440" cy="2388723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2" t="23302"/>
          <a:stretch/>
        </p:blipFill>
        <p:spPr>
          <a:xfrm>
            <a:off x="2932976" y="1729361"/>
            <a:ext cx="4645959" cy="274697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28" name="Picture 9" descr="C:\Users\mkayb_000\Downloads\다운로드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11" y="1510079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</a:t>
            </a:r>
            <a:r>
              <a:rPr lang="en-US" altLang="ko-KR" sz="1400" b="1" kern="0" dirty="0" smtClean="0">
                <a:solidFill>
                  <a:schemeClr val="bg1"/>
                </a:solidFill>
              </a:rPr>
              <a:t>&amp;</a:t>
            </a:r>
          </a:p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</a:t>
            </a:r>
            <a:r>
              <a:rPr lang="en-US" altLang="ko-KR" sz="1400" b="1" kern="0" dirty="0">
                <a:solidFill>
                  <a:schemeClr val="bg1"/>
                </a:solidFill>
              </a:rPr>
              <a:t>Orchestrator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3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Manager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dk1"/>
                </a:solidFill>
              </a:rPr>
              <a:t>메서드</a:t>
            </a:r>
            <a:r>
              <a:rPr lang="en-US" altLang="ko-KR" sz="1200" dirty="0">
                <a:solidFill>
                  <a:schemeClr val="dk1"/>
                </a:solidFill>
              </a:rPr>
              <a:t>/</a:t>
            </a:r>
            <a:r>
              <a:rPr lang="ko-KR" altLang="en-US" sz="1200" dirty="0" err="1">
                <a:solidFill>
                  <a:schemeClr val="dk1"/>
                </a:solidFill>
              </a:rPr>
              <a:t>프랙티스</a:t>
            </a:r>
            <a:r>
              <a:rPr lang="ko-KR" altLang="en-US" sz="1200" dirty="0">
                <a:solidFill>
                  <a:schemeClr val="dk1"/>
                </a:solidFill>
              </a:rPr>
              <a:t> 실행 </a:t>
            </a:r>
            <a:r>
              <a:rPr lang="ko-KR" altLang="en-US" sz="1200" dirty="0"/>
              <a:t>시작 정보 입력 </a:t>
            </a:r>
            <a:r>
              <a:rPr lang="en-US" altLang="ko-KR" sz="1200" dirty="0"/>
              <a:t>(</a:t>
            </a:r>
            <a:r>
              <a:rPr lang="ko-KR" altLang="en-US" sz="1200" dirty="0"/>
              <a:t>프로젝트 정보 및 참여자 역할 </a:t>
            </a:r>
            <a:r>
              <a:rPr lang="ko-KR" altLang="en-US" sz="1200" dirty="0" err="1"/>
              <a:t>매핑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프로젝트 워크리스트 확인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체크포인트 실행유무 판단</a:t>
            </a:r>
            <a:r>
              <a:rPr lang="en-US" altLang="ko-KR" sz="1200" dirty="0">
                <a:solidFill>
                  <a:schemeClr val="dk1"/>
                </a:solidFill>
              </a:rPr>
              <a:t>, </a:t>
            </a:r>
            <a:r>
              <a:rPr lang="ko-KR" altLang="en-US" sz="1200" dirty="0">
                <a:solidFill>
                  <a:schemeClr val="dk1"/>
                </a:solidFill>
              </a:rPr>
              <a:t>체크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프로젝트에 관계된 </a:t>
            </a:r>
            <a:r>
              <a:rPr lang="en-US" altLang="ko-KR" sz="1200" dirty="0">
                <a:solidFill>
                  <a:schemeClr val="dk1"/>
                </a:solidFill>
              </a:rPr>
              <a:t>Stakeholder</a:t>
            </a:r>
            <a:r>
              <a:rPr lang="ko-KR" altLang="en-US" sz="1200" dirty="0">
                <a:solidFill>
                  <a:schemeClr val="dk1"/>
                </a:solidFill>
              </a:rPr>
              <a:t>들이 이행해야 하는 단계에서 제공될 카드 형식의 </a:t>
            </a:r>
            <a:r>
              <a:rPr lang="en-US" altLang="ko-KR" sz="1200" dirty="0">
                <a:solidFill>
                  <a:schemeClr val="dk1"/>
                </a:solidFill>
              </a:rPr>
              <a:t>Work Item UI</a:t>
            </a:r>
            <a:r>
              <a:rPr lang="ko-KR" altLang="en-US" sz="1200" dirty="0">
                <a:solidFill>
                  <a:schemeClr val="dk1"/>
                </a:solidFill>
              </a:rPr>
              <a:t>의 상세 설계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dk1"/>
                </a:solidFill>
              </a:rPr>
              <a:t>BPMN</a:t>
            </a:r>
            <a:r>
              <a:rPr lang="ko-KR" altLang="en-US" sz="1200" dirty="0">
                <a:solidFill>
                  <a:schemeClr val="dk1"/>
                </a:solidFill>
              </a:rPr>
              <a:t>기반으로 구체화된 </a:t>
            </a:r>
            <a:r>
              <a:rPr lang="ko-KR" altLang="en-US" sz="1200" dirty="0" err="1">
                <a:solidFill>
                  <a:schemeClr val="dk1"/>
                </a:solidFill>
              </a:rPr>
              <a:t>프랙티스는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BPM</a:t>
            </a:r>
            <a:r>
              <a:rPr lang="ko-KR" altLang="en-US" sz="1200" dirty="0">
                <a:solidFill>
                  <a:schemeClr val="dk1"/>
                </a:solidFill>
              </a:rPr>
              <a:t>엔진의 의하여 체크리스트가 자동으로 관리되며 이에 따라 </a:t>
            </a:r>
            <a:r>
              <a:rPr lang="ko-KR" altLang="en-US" sz="1200" dirty="0" err="1">
                <a:solidFill>
                  <a:schemeClr val="dk1"/>
                </a:solidFill>
              </a:rPr>
              <a:t>프랙티스의</a:t>
            </a:r>
            <a:r>
              <a:rPr lang="ko-KR" altLang="en-US" sz="1200" dirty="0">
                <a:solidFill>
                  <a:schemeClr val="dk1"/>
                </a:solidFill>
              </a:rPr>
              <a:t> 각 </a:t>
            </a:r>
            <a:r>
              <a:rPr lang="ko-KR" altLang="en-US" sz="1200" dirty="0" err="1">
                <a:solidFill>
                  <a:schemeClr val="dk1"/>
                </a:solidFill>
              </a:rPr>
              <a:t>액티비티의</a:t>
            </a:r>
            <a:r>
              <a:rPr lang="ko-KR" altLang="en-US" sz="1200" dirty="0">
                <a:solidFill>
                  <a:schemeClr val="dk1"/>
                </a:solidFill>
              </a:rPr>
              <a:t> 완료여부를 기반으로 실시간의 도식화된 진척도 모니터링</a:t>
            </a:r>
          </a:p>
        </p:txBody>
      </p:sp>
      <p:sp>
        <p:nvSpPr>
          <p:cNvPr id="36" name="Rectangle 56"/>
          <p:cNvSpPr>
            <a:spLocks/>
          </p:cNvSpPr>
          <p:nvPr/>
        </p:nvSpPr>
        <p:spPr bwMode="auto">
          <a:xfrm>
            <a:off x="1061942" y="1916832"/>
            <a:ext cx="828092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Stakeholder</a:t>
            </a:r>
          </a:p>
        </p:txBody>
      </p:sp>
      <p:pic>
        <p:nvPicPr>
          <p:cNvPr id="37" name="Picture 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7380" y="1498188"/>
            <a:ext cx="417155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8" name="모서리가 둥근 직사각형 37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실행에 따른 체크리스트 및 검증 완료 후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액티비티를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완료시킬 수 있는 워크리스트와 워크아이템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핸들러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799496" y="44624"/>
            <a:ext cx="1027180" cy="84304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2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 bwMode="auto">
          <a:xfrm>
            <a:off x="325739" y="1040668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UI-EX-MN]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Picture 9" descr="C:\Users\mkayb_000\Downloads\다운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11" y="1510079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</a:t>
            </a:r>
            <a:r>
              <a:rPr lang="en-US" altLang="ko-KR" sz="1400" b="1" kern="0" dirty="0" smtClean="0">
                <a:solidFill>
                  <a:schemeClr val="bg1"/>
                </a:solidFill>
              </a:rPr>
              <a:t>&amp;</a:t>
            </a:r>
          </a:p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</a:t>
            </a:r>
            <a:r>
              <a:rPr lang="en-US" altLang="ko-KR" sz="1400" b="1" kern="0" dirty="0">
                <a:solidFill>
                  <a:schemeClr val="bg1"/>
                </a:solidFill>
              </a:rPr>
              <a:t>Orchestrator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3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Manager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>
                <a:solidFill>
                  <a:schemeClr val="dk1"/>
                </a:solidFill>
              </a:rPr>
              <a:t>메서드</a:t>
            </a:r>
            <a:r>
              <a:rPr lang="en-US" altLang="ko-KR" sz="1200" dirty="0">
                <a:solidFill>
                  <a:schemeClr val="dk1"/>
                </a:solidFill>
              </a:rPr>
              <a:t>/</a:t>
            </a:r>
            <a:r>
              <a:rPr lang="ko-KR" altLang="en-US" sz="1200" dirty="0" err="1">
                <a:solidFill>
                  <a:schemeClr val="dk1"/>
                </a:solidFill>
              </a:rPr>
              <a:t>프랙티스</a:t>
            </a:r>
            <a:r>
              <a:rPr lang="ko-KR" altLang="en-US" sz="1200" dirty="0">
                <a:solidFill>
                  <a:schemeClr val="dk1"/>
                </a:solidFill>
              </a:rPr>
              <a:t> 실행 </a:t>
            </a:r>
            <a:r>
              <a:rPr lang="ko-KR" altLang="en-US" sz="1200" dirty="0" smtClean="0">
                <a:solidFill>
                  <a:schemeClr val="dk1"/>
                </a:solidFill>
              </a:rPr>
              <a:t>화면인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‘Workspace’ </a:t>
            </a:r>
            <a:r>
              <a:rPr lang="ko-KR" altLang="en-US" sz="1200" dirty="0" smtClean="0">
                <a:solidFill>
                  <a:schemeClr val="dk1"/>
                </a:solidFill>
              </a:rPr>
              <a:t>를 열기 위하여 메뉴선택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메인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네비게이션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선택바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 명칭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타이틀바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 참여자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스트림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</a:t>
            </a:r>
            <a:r>
              <a:rPr lang="ko-KR" altLang="en-US" sz="1200" dirty="0" smtClean="0">
                <a:solidFill>
                  <a:schemeClr val="dk1"/>
                </a:solidFill>
              </a:rPr>
              <a:t> 세부 사항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알림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해야할</a:t>
            </a:r>
            <a:r>
              <a:rPr lang="ko-KR" altLang="en-US" sz="1200" dirty="0" smtClean="0">
                <a:solidFill>
                  <a:schemeClr val="dk1"/>
                </a:solidFill>
              </a:rPr>
              <a:t> 일 목록 열기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6" name="Rectangle 56"/>
          <p:cNvSpPr>
            <a:spLocks/>
          </p:cNvSpPr>
          <p:nvPr/>
        </p:nvSpPr>
        <p:spPr bwMode="auto">
          <a:xfrm>
            <a:off x="1061942" y="1916832"/>
            <a:ext cx="828092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Stakeholder</a:t>
            </a:r>
          </a:p>
        </p:txBody>
      </p:sp>
      <p:pic>
        <p:nvPicPr>
          <p:cNvPr id="37" name="Picture 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380" y="1498188"/>
            <a:ext cx="417155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8" name="모서리가 둥근 직사각형 37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872716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실행기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799496" y="44624"/>
            <a:ext cx="1027180" cy="84304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/>
          <a:stretch/>
        </p:blipFill>
        <p:spPr bwMode="auto">
          <a:xfrm>
            <a:off x="2577800" y="2096852"/>
            <a:ext cx="6947708" cy="335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2498730" y="207141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4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7" b="92523"/>
          <a:stretch/>
        </p:blipFill>
        <p:spPr bwMode="auto">
          <a:xfrm>
            <a:off x="8301819" y="1784197"/>
            <a:ext cx="822523" cy="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2987080" y="1824789"/>
            <a:ext cx="8723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 Workspace</a:t>
            </a:r>
            <a:endParaRPr lang="en-US" altLang="ko-KR" sz="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3" b="92523"/>
          <a:stretch/>
        </p:blipFill>
        <p:spPr bwMode="auto">
          <a:xfrm>
            <a:off x="9139826" y="1789757"/>
            <a:ext cx="277670" cy="27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369024" y="2090524"/>
            <a:ext cx="2031214" cy="2886648"/>
            <a:chOff x="7369024" y="2018516"/>
            <a:chExt cx="2031214" cy="2886648"/>
          </a:xfrm>
        </p:grpSpPr>
        <p:sp>
          <p:nvSpPr>
            <p:cNvPr id="6" name="사각형 설명선 5"/>
            <p:cNvSpPr/>
            <p:nvPr/>
          </p:nvSpPr>
          <p:spPr>
            <a:xfrm>
              <a:off x="7369024" y="2018516"/>
              <a:ext cx="2031214" cy="2886648"/>
            </a:xfrm>
            <a:prstGeom prst="wedgeRectCallout">
              <a:avLst>
                <a:gd name="adj1" fmla="val 38149"/>
                <a:gd name="adj2" fmla="val -55236"/>
              </a:avLst>
            </a:prstGeom>
            <a:solidFill>
              <a:srgbClr val="E1EBF7"/>
            </a:solidFill>
            <a:ln w="19050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900" u="sng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Practice Definer / Method </a:t>
              </a:r>
              <a:r>
                <a:rPr lang="en-US" altLang="ko-KR" sz="900" u="sng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Composer</a:t>
              </a: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u="sng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900" b="1" u="sng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Workspace</a:t>
              </a: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900" u="sng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Dashboard</a:t>
              </a:r>
              <a:endParaRPr lang="ko-KR" altLang="en-US" sz="900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356" y="2093803"/>
              <a:ext cx="368537" cy="40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239" y="3109968"/>
              <a:ext cx="521593" cy="392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타원 30"/>
            <p:cNvSpPr/>
            <p:nvPr/>
          </p:nvSpPr>
          <p:spPr>
            <a:xfrm>
              <a:off x="7797316" y="3034166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1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886" y="3941614"/>
              <a:ext cx="423490" cy="423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2573057" y="2896525"/>
            <a:ext cx="543739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smtClean="0"/>
              <a:t>프로젝</a:t>
            </a:r>
            <a:r>
              <a:rPr lang="ko-KR" altLang="en-US" sz="700"/>
              <a:t>트</a:t>
            </a:r>
          </a:p>
        </p:txBody>
      </p:sp>
      <p:sp>
        <p:nvSpPr>
          <p:cNvPr id="42" name="타원 41"/>
          <p:cNvSpPr/>
          <p:nvPr/>
        </p:nvSpPr>
        <p:spPr>
          <a:xfrm>
            <a:off x="2464185" y="2910286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7476" r="52194" b="12420"/>
          <a:stretch/>
        </p:blipFill>
        <p:spPr bwMode="auto">
          <a:xfrm>
            <a:off x="3476836" y="2468810"/>
            <a:ext cx="2416680" cy="29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4" t="7476" r="12561" b="85140"/>
          <a:stretch/>
        </p:blipFill>
        <p:spPr bwMode="auto">
          <a:xfrm>
            <a:off x="3616456" y="2091277"/>
            <a:ext cx="2234297" cy="37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타원 42"/>
          <p:cNvSpPr/>
          <p:nvPr/>
        </p:nvSpPr>
        <p:spPr>
          <a:xfrm>
            <a:off x="3476836" y="2166596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87146" y="2214314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OO</a:t>
            </a:r>
            <a:r>
              <a:rPr lang="ko-KR" altLang="en-US" sz="1200" dirty="0" smtClean="0"/>
              <a:t>전자 </a:t>
            </a:r>
            <a:r>
              <a:rPr lang="en-US" altLang="ko-KR" sz="1200" dirty="0" smtClean="0"/>
              <a:t>ERP 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825085" y="3048925"/>
            <a:ext cx="686406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OO</a:t>
            </a:r>
            <a:r>
              <a:rPr lang="ko-KR" altLang="en-US" sz="700" dirty="0" smtClean="0"/>
              <a:t>전자 </a:t>
            </a:r>
            <a:r>
              <a:rPr lang="en-US" altLang="ko-KR" sz="700" dirty="0" smtClean="0"/>
              <a:t>ERP</a:t>
            </a:r>
            <a:endParaRPr lang="ko-KR" altLang="en-US" sz="700" dirty="0"/>
          </a:p>
        </p:txBody>
      </p:sp>
      <p:sp>
        <p:nvSpPr>
          <p:cNvPr id="51" name="타원 50"/>
          <p:cNvSpPr/>
          <p:nvPr/>
        </p:nvSpPr>
        <p:spPr>
          <a:xfrm>
            <a:off x="3476836" y="2632636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91909" y="2780928"/>
            <a:ext cx="605007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00" smtClean="0"/>
              <a:t>검</a:t>
            </a:r>
            <a:r>
              <a:rPr lang="ko-KR" altLang="en-US" sz="700"/>
              <a:t>색</a:t>
            </a:r>
            <a:endParaRPr lang="ko-KR" altLang="en-US" sz="700" dirty="0"/>
          </a:p>
        </p:txBody>
      </p:sp>
      <p:sp>
        <p:nvSpPr>
          <p:cNvPr id="53" name="타원 52"/>
          <p:cNvSpPr/>
          <p:nvPr/>
        </p:nvSpPr>
        <p:spPr>
          <a:xfrm>
            <a:off x="3511491" y="3349405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6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874981" y="277334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7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580898" y="170498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8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8965767" y="171687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9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5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 bwMode="auto">
          <a:xfrm>
            <a:off x="325739" y="1040668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UI-EX-INIT]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Picture 9" descr="C:\Users\mkayb_000\Downloads\다운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11" y="1510079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</a:t>
            </a:r>
            <a:r>
              <a:rPr lang="en-US" altLang="ko-KR" sz="1400" b="1" kern="0" dirty="0" smtClean="0">
                <a:solidFill>
                  <a:schemeClr val="bg1"/>
                </a:solidFill>
              </a:rPr>
              <a:t>&amp;</a:t>
            </a:r>
          </a:p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</a:t>
            </a:r>
            <a:r>
              <a:rPr lang="en-US" altLang="ko-KR" sz="1400" b="1" kern="0" dirty="0">
                <a:solidFill>
                  <a:schemeClr val="bg1"/>
                </a:solidFill>
              </a:rPr>
              <a:t>Orchestrator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3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Manager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새로운 프로젝트를 시작하기 위하여 </a:t>
            </a:r>
            <a:r>
              <a:rPr lang="en-US" altLang="ko-KR" sz="1200" dirty="0" smtClean="0">
                <a:solidFill>
                  <a:schemeClr val="dk1"/>
                </a:solidFill>
              </a:rPr>
              <a:t>“</a:t>
            </a:r>
            <a:r>
              <a:rPr lang="ko-KR" altLang="en-US" sz="1200" dirty="0" smtClean="0">
                <a:solidFill>
                  <a:schemeClr val="dk1"/>
                </a:solidFill>
              </a:rPr>
              <a:t>새 프로젝트</a:t>
            </a:r>
            <a:r>
              <a:rPr lang="en-US" altLang="ko-KR" sz="1200" dirty="0" smtClean="0">
                <a:solidFill>
                  <a:schemeClr val="dk1"/>
                </a:solidFill>
              </a:rPr>
              <a:t>” </a:t>
            </a:r>
            <a:r>
              <a:rPr lang="ko-KR" altLang="en-US" sz="1200" dirty="0" smtClean="0">
                <a:solidFill>
                  <a:schemeClr val="dk1"/>
                </a:solidFill>
              </a:rPr>
              <a:t>클릭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프로젝트의 기본 정보를 입력함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이 값들은 이후 </a:t>
            </a:r>
            <a:r>
              <a:rPr lang="en-US" altLang="ko-KR" sz="1200" dirty="0" smtClean="0">
                <a:solidFill>
                  <a:schemeClr val="dk1"/>
                </a:solidFill>
              </a:rPr>
              <a:t>OLAP </a:t>
            </a:r>
            <a:r>
              <a:rPr lang="ko-KR" altLang="en-US" sz="1200" dirty="0" smtClean="0">
                <a:solidFill>
                  <a:schemeClr val="dk1"/>
                </a:solidFill>
              </a:rPr>
              <a:t>분석에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디멘젼</a:t>
            </a:r>
            <a:r>
              <a:rPr lang="ko-KR" altLang="en-US" sz="1200" dirty="0" smtClean="0">
                <a:solidFill>
                  <a:schemeClr val="dk1"/>
                </a:solidFill>
              </a:rPr>
              <a:t> 테이블이 됨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프로젝트에 적용될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혹은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메서드를</a:t>
            </a:r>
            <a:r>
              <a:rPr lang="ko-KR" altLang="en-US" sz="1200" dirty="0" smtClean="0">
                <a:solidFill>
                  <a:schemeClr val="dk1"/>
                </a:solidFill>
              </a:rPr>
              <a:t> 선택함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다중 선택 가능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OLAP </a:t>
            </a:r>
            <a:r>
              <a:rPr lang="ko-KR" altLang="en-US" sz="1200" dirty="0" smtClean="0">
                <a:solidFill>
                  <a:schemeClr val="dk1"/>
                </a:solidFill>
              </a:rPr>
              <a:t>분석 결과에 따라 기존 프로젝트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성공율에</a:t>
            </a:r>
            <a:r>
              <a:rPr lang="ko-KR" altLang="en-US" sz="1200" dirty="0" smtClean="0">
                <a:solidFill>
                  <a:schemeClr val="dk1"/>
                </a:solidFill>
              </a:rPr>
              <a:t> 따른 성공 가능성이 높은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프랙티스들을</a:t>
            </a:r>
            <a:r>
              <a:rPr lang="ko-KR" altLang="en-US" sz="1200" dirty="0" smtClean="0">
                <a:solidFill>
                  <a:schemeClr val="dk1"/>
                </a:solidFill>
              </a:rPr>
              <a:t> 추천하고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알고리즘 필요</a:t>
            </a:r>
            <a:r>
              <a:rPr lang="en-US" altLang="ko-KR" sz="1200" dirty="0" smtClean="0">
                <a:solidFill>
                  <a:schemeClr val="dk1"/>
                </a:solidFill>
              </a:rPr>
              <a:t>) </a:t>
            </a:r>
            <a:r>
              <a:rPr lang="ko-KR" altLang="en-US" sz="1200" dirty="0" smtClean="0">
                <a:solidFill>
                  <a:schemeClr val="dk1"/>
                </a:solidFill>
              </a:rPr>
              <a:t>추천된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프랙티스들이</a:t>
            </a:r>
            <a:r>
              <a:rPr lang="ko-KR" altLang="en-US" sz="1200" dirty="0" smtClean="0">
                <a:solidFill>
                  <a:schemeClr val="dk1"/>
                </a:solidFill>
              </a:rPr>
              <a:t> 왜 성공요인이 높은지 표시함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성공율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DW</a:t>
            </a:r>
            <a:r>
              <a:rPr lang="ko-KR" altLang="en-US" sz="1200" dirty="0" smtClean="0">
                <a:solidFill>
                  <a:schemeClr val="dk1"/>
                </a:solidFill>
              </a:rPr>
              <a:t>는 전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태넌트가</a:t>
            </a:r>
            <a:r>
              <a:rPr lang="ko-KR" altLang="en-US" sz="1200" dirty="0" smtClean="0">
                <a:solidFill>
                  <a:schemeClr val="dk1"/>
                </a:solidFill>
              </a:rPr>
              <a:t> 공유함</a:t>
            </a:r>
            <a:r>
              <a:rPr lang="en-US" altLang="ko-KR" sz="1200" dirty="0" smtClean="0">
                <a:solidFill>
                  <a:schemeClr val="dk1"/>
                </a:solidFill>
              </a:rPr>
              <a:t>*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6" name="Rectangle 56"/>
          <p:cNvSpPr>
            <a:spLocks/>
          </p:cNvSpPr>
          <p:nvPr/>
        </p:nvSpPr>
        <p:spPr bwMode="auto">
          <a:xfrm>
            <a:off x="1061942" y="1916832"/>
            <a:ext cx="828092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Stakeholder</a:t>
            </a:r>
          </a:p>
        </p:txBody>
      </p:sp>
      <p:pic>
        <p:nvPicPr>
          <p:cNvPr id="37" name="Picture 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380" y="1498188"/>
            <a:ext cx="417155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8" name="모서리가 둥근 직사각형 37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872716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실행기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시작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799496" y="44624"/>
            <a:ext cx="1027180" cy="84304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97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/>
          <a:stretch/>
        </p:blipFill>
        <p:spPr bwMode="auto">
          <a:xfrm>
            <a:off x="2577800" y="2096852"/>
            <a:ext cx="6947708" cy="363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타원 57"/>
          <p:cNvSpPr/>
          <p:nvPr/>
        </p:nvSpPr>
        <p:spPr>
          <a:xfrm>
            <a:off x="2498730" y="313338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7" b="92523"/>
          <a:stretch/>
        </p:blipFill>
        <p:spPr bwMode="auto">
          <a:xfrm>
            <a:off x="8198929" y="1808820"/>
            <a:ext cx="822523" cy="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2987080" y="1824789"/>
            <a:ext cx="8723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 Workspace</a:t>
            </a:r>
            <a:endParaRPr lang="en-US" altLang="ko-KR" sz="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98" t="1400" r="1" b="92523"/>
          <a:stretch/>
        </p:blipFill>
        <p:spPr bwMode="auto">
          <a:xfrm>
            <a:off x="9021452" y="1840515"/>
            <a:ext cx="396044" cy="22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573057" y="2896525"/>
            <a:ext cx="543739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프로젝</a:t>
            </a:r>
            <a:r>
              <a:rPr lang="ko-KR" altLang="en-US" sz="700" dirty="0"/>
              <a:t>트</a:t>
            </a:r>
          </a:p>
        </p:txBody>
      </p:sp>
      <p:pic>
        <p:nvPicPr>
          <p:cNvPr id="64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15691" r="52194" b="12420"/>
          <a:stretch/>
        </p:blipFill>
        <p:spPr bwMode="auto">
          <a:xfrm>
            <a:off x="3464838" y="2090524"/>
            <a:ext cx="2416680" cy="260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2684748" y="3048925"/>
            <a:ext cx="877163" cy="2000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700" smtClean="0"/>
              <a:t>새 프로젝트 시작</a:t>
            </a:r>
            <a:endParaRPr lang="ko-KR" altLang="en-US" sz="7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633918" y="2312876"/>
            <a:ext cx="4343418" cy="3633511"/>
            <a:chOff x="5889104" y="2118769"/>
            <a:chExt cx="3528392" cy="3539687"/>
          </a:xfrm>
        </p:grpSpPr>
        <p:sp>
          <p:nvSpPr>
            <p:cNvPr id="63" name="타원 62"/>
            <p:cNvSpPr/>
            <p:nvPr/>
          </p:nvSpPr>
          <p:spPr>
            <a:xfrm>
              <a:off x="6099769" y="2980161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3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954050" y="2118769"/>
              <a:ext cx="3446188" cy="35396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6033120" y="3392996"/>
              <a:ext cx="3384376" cy="2030617"/>
              <a:chOff x="3134825" y="3235576"/>
              <a:chExt cx="2926092" cy="1951795"/>
            </a:xfrm>
          </p:grpSpPr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4825" y="3235576"/>
                <a:ext cx="2926092" cy="195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065" t="53021" r="12391" b="26131"/>
              <a:stretch/>
            </p:blipFill>
            <p:spPr bwMode="auto">
              <a:xfrm>
                <a:off x="3260812" y="3348821"/>
                <a:ext cx="2589941" cy="1480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" name="그룹 77"/>
            <p:cNvGrpSpPr/>
            <p:nvPr/>
          </p:nvGrpSpPr>
          <p:grpSpPr>
            <a:xfrm>
              <a:off x="6465168" y="3706084"/>
              <a:ext cx="2556284" cy="1379100"/>
              <a:chOff x="6131466" y="3476367"/>
              <a:chExt cx="3427692" cy="1824841"/>
            </a:xfrm>
          </p:grpSpPr>
          <p:sp>
            <p:nvSpPr>
              <p:cNvPr id="84" name="육각형 83"/>
              <p:cNvSpPr/>
              <p:nvPr/>
            </p:nvSpPr>
            <p:spPr>
              <a:xfrm>
                <a:off x="6131466" y="3487731"/>
                <a:ext cx="990109" cy="868753"/>
              </a:xfrm>
              <a:prstGeom prst="hexagon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My Method</a:t>
                </a:r>
                <a:endPara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grpSp>
            <p:nvGrpSpPr>
              <p:cNvPr id="80" name="그룹 79"/>
              <p:cNvGrpSpPr/>
              <p:nvPr/>
            </p:nvGrpSpPr>
            <p:grpSpPr>
              <a:xfrm>
                <a:off x="6692412" y="3476367"/>
                <a:ext cx="2190859" cy="1824841"/>
                <a:chOff x="2962686" y="2888940"/>
                <a:chExt cx="2947703" cy="2495707"/>
              </a:xfrm>
            </p:grpSpPr>
            <p:sp>
              <p:nvSpPr>
                <p:cNvPr id="82" name="육각형 81"/>
                <p:cNvSpPr/>
                <p:nvPr/>
              </p:nvSpPr>
              <p:spPr>
                <a:xfrm>
                  <a:off x="3764867" y="2888940"/>
                  <a:ext cx="2145522" cy="1188133"/>
                </a:xfrm>
                <a:prstGeom prst="hexagon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 latinLnBrk="0">
                    <a:spcAft>
                      <a:spcPts val="600"/>
                    </a:spcAft>
                    <a:buClr>
                      <a:schemeClr val="accent1">
                        <a:lumMod val="60000"/>
                        <a:lumOff val="40000"/>
                      </a:schemeClr>
                    </a:buClr>
                    <a:buNone/>
                  </a:pPr>
                  <a:r>
                    <a:rPr lang="en-US" altLang="ko-KR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User Story</a:t>
                  </a:r>
                </a:p>
                <a:p>
                  <a:pPr algn="ctr" latinLnBrk="0">
                    <a:spcAft>
                      <a:spcPts val="600"/>
                    </a:spcAft>
                    <a:buClr>
                      <a:schemeClr val="accent1">
                        <a:lumMod val="60000"/>
                        <a:lumOff val="40000"/>
                      </a:schemeClr>
                    </a:buClr>
                    <a:buNone/>
                  </a:pPr>
                  <a:r>
                    <a:rPr lang="en-US" altLang="ko-KR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Buy: $10/project</a:t>
                  </a:r>
                  <a:endPara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83" name="육각형 82"/>
                <p:cNvSpPr/>
                <p:nvPr/>
              </p:nvSpPr>
              <p:spPr>
                <a:xfrm>
                  <a:off x="2962686" y="4280951"/>
                  <a:ext cx="1198218" cy="1103696"/>
                </a:xfrm>
                <a:prstGeom prst="hexagon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 algn="ctr" latinLnBrk="0">
                    <a:spcAft>
                      <a:spcPts val="600"/>
                    </a:spcAft>
                    <a:buClr>
                      <a:schemeClr val="accent1">
                        <a:lumMod val="60000"/>
                        <a:lumOff val="40000"/>
                      </a:schemeClr>
                    </a:buClr>
                    <a:buNone/>
                  </a:pPr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Scrum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  <p:sp>
            <p:nvSpPr>
              <p:cNvPr id="81" name="육각형 80"/>
              <p:cNvSpPr/>
              <p:nvPr/>
            </p:nvSpPr>
            <p:spPr>
              <a:xfrm>
                <a:off x="7878856" y="4491400"/>
                <a:ext cx="1680302" cy="807013"/>
              </a:xfrm>
              <a:prstGeom prst="hexagon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Unified</a:t>
                </a:r>
              </a:p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Process</a:t>
                </a:r>
              </a:p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Buy: $500/project</a:t>
                </a:r>
                <a:endParaRPr lang="en-US" altLang="ko-KR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8301372" y="5405631"/>
              <a:ext cx="1001734" cy="25282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70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Start a Project &gt;</a:t>
              </a:r>
              <a:endParaRPr lang="ko-KR" altLang="en-US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6008381" y="2772104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2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97116" y="2420888"/>
              <a:ext cx="84035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i="1" u="sng" dirty="0" smtClean="0">
                  <a:solidFill>
                    <a:schemeClr val="accent1"/>
                  </a:solidFill>
                </a:rPr>
                <a:t>Project Name:</a:t>
              </a:r>
            </a:p>
            <a:p>
              <a:pPr algn="r"/>
              <a:endParaRPr lang="en-US" altLang="ko-KR" sz="800" i="1" u="sng" dirty="0">
                <a:solidFill>
                  <a:schemeClr val="accent1"/>
                </a:solidFill>
              </a:endParaRPr>
            </a:p>
            <a:p>
              <a:pPr algn="r"/>
              <a:r>
                <a:rPr lang="en-US" altLang="ko-KR" sz="800" i="1" u="sng" dirty="0" smtClean="0">
                  <a:solidFill>
                    <a:schemeClr val="accent1"/>
                  </a:solidFill>
                </a:rPr>
                <a:t>Customer:</a:t>
              </a:r>
            </a:p>
            <a:p>
              <a:pPr algn="r"/>
              <a:endParaRPr lang="en-US" altLang="ko-KR" sz="800" i="1" u="sng" dirty="0" smtClean="0">
                <a:solidFill>
                  <a:schemeClr val="accent1"/>
                </a:solidFill>
              </a:endParaRPr>
            </a:p>
            <a:p>
              <a:pPr algn="r"/>
              <a:r>
                <a:rPr lang="en-US" altLang="ko-KR" sz="800" i="1" u="sng" dirty="0" smtClean="0">
                  <a:solidFill>
                    <a:schemeClr val="accent1"/>
                  </a:solidFill>
                </a:rPr>
                <a:t>Project Size:</a:t>
              </a:r>
            </a:p>
            <a:p>
              <a:pPr algn="r"/>
              <a:endParaRPr lang="en-US" altLang="ko-KR" sz="800" i="1" u="sng" dirty="0">
                <a:solidFill>
                  <a:schemeClr val="accent1"/>
                </a:solidFill>
              </a:endParaRPr>
            </a:p>
            <a:p>
              <a:pPr algn="r"/>
              <a:r>
                <a:rPr lang="en-US" altLang="ko-KR" sz="800" i="1" u="sng" dirty="0" smtClean="0">
                  <a:solidFill>
                    <a:schemeClr val="accent1"/>
                  </a:solidFill>
                </a:rPr>
                <a:t>Domain:</a:t>
              </a:r>
            </a:p>
            <a:p>
              <a:pPr algn="r"/>
              <a:endParaRPr lang="en-US" altLang="ko-KR" sz="800" i="1" u="sng" dirty="0">
                <a:solidFill>
                  <a:schemeClr val="accent1"/>
                </a:solidFill>
              </a:endParaRPr>
            </a:p>
            <a:p>
              <a:pPr algn="r"/>
              <a:endParaRPr lang="en-US" altLang="ko-KR" sz="800" i="1" u="sng" dirty="0">
                <a:solidFill>
                  <a:schemeClr val="accent1"/>
                </a:solidFill>
              </a:endParaRPr>
            </a:p>
            <a:p>
              <a:pPr algn="r"/>
              <a:endParaRPr lang="ko-KR" altLang="en-US" sz="800" i="1" u="sng" dirty="0">
                <a:solidFill>
                  <a:schemeClr val="accent1"/>
                </a:solidFill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825209" y="2420888"/>
              <a:ext cx="2487878" cy="936104"/>
              <a:chOff x="6945951" y="2420888"/>
              <a:chExt cx="3033610" cy="936104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6969224" y="2880878"/>
                <a:ext cx="1504554" cy="1940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B5C0DD"/>
                </a:solidFill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Over $10B</a:t>
                </a: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6969224" y="3162924"/>
                <a:ext cx="1504554" cy="1940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B5C0DD"/>
                </a:solidFill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Healthcare</a:t>
                </a:r>
              </a:p>
            </p:txBody>
          </p:sp>
          <p:sp>
            <p:nvSpPr>
              <p:cNvPr id="97" name="이등변 삼각형 96"/>
              <p:cNvSpPr/>
              <p:nvPr/>
            </p:nvSpPr>
            <p:spPr>
              <a:xfrm flipV="1">
                <a:off x="8220363" y="2893802"/>
                <a:ext cx="108012" cy="123184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15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98" name="이등변 삼각형 97"/>
              <p:cNvSpPr/>
              <p:nvPr/>
            </p:nvSpPr>
            <p:spPr>
              <a:xfrm flipV="1">
                <a:off x="8229364" y="3218962"/>
                <a:ext cx="108012" cy="123184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15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6957449" y="2653838"/>
                <a:ext cx="1504554" cy="1940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B5C0DD"/>
                </a:solidFill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OO </a:t>
                </a:r>
                <a:r>
                  <a:rPr lang="en-US" altLang="ko-KR" sz="900" dirty="0" err="1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Hosiptal</a:t>
                </a:r>
                <a:endPara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945951" y="2420888"/>
                <a:ext cx="3033610" cy="20150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B5C0DD"/>
                </a:solidFill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OO Healthcare ERP</a:t>
                </a:r>
              </a:p>
            </p:txBody>
          </p:sp>
          <p:sp>
            <p:nvSpPr>
              <p:cNvPr id="101" name="이등변 삼각형 100"/>
              <p:cNvSpPr/>
              <p:nvPr/>
            </p:nvSpPr>
            <p:spPr>
              <a:xfrm flipV="1">
                <a:off x="8229364" y="2708920"/>
                <a:ext cx="108012" cy="123184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15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102" name="타원 101"/>
            <p:cNvSpPr/>
            <p:nvPr/>
          </p:nvSpPr>
          <p:spPr>
            <a:xfrm>
              <a:off x="5992334" y="3489810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3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" name="포인트가 6개인 별 4"/>
            <p:cNvSpPr/>
            <p:nvPr/>
          </p:nvSpPr>
          <p:spPr>
            <a:xfrm>
              <a:off x="8805428" y="4670095"/>
              <a:ext cx="128266" cy="199065"/>
            </a:xfrm>
            <a:prstGeom prst="star6">
              <a:avLst/>
            </a:prstGeom>
            <a:solidFill>
              <a:srgbClr val="FFFF00"/>
            </a:solidFill>
            <a:ln w="9525">
              <a:solidFill>
                <a:srgbClr val="FF090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03" name="포인트가 6개인 별 102"/>
            <p:cNvSpPr/>
            <p:nvPr/>
          </p:nvSpPr>
          <p:spPr>
            <a:xfrm>
              <a:off x="8157356" y="3914011"/>
              <a:ext cx="128266" cy="199065"/>
            </a:xfrm>
            <a:prstGeom prst="star6">
              <a:avLst/>
            </a:prstGeom>
            <a:solidFill>
              <a:srgbClr val="FFFF00"/>
            </a:solidFill>
            <a:ln w="9525">
              <a:solidFill>
                <a:srgbClr val="FF090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04" name="포인트가 6개인 별 103"/>
            <p:cNvSpPr/>
            <p:nvPr/>
          </p:nvSpPr>
          <p:spPr>
            <a:xfrm>
              <a:off x="6472960" y="5192462"/>
              <a:ext cx="128266" cy="199065"/>
            </a:xfrm>
            <a:prstGeom prst="star6">
              <a:avLst/>
            </a:prstGeom>
            <a:solidFill>
              <a:srgbClr val="FFFF00"/>
            </a:solidFill>
            <a:ln w="9525">
              <a:solidFill>
                <a:srgbClr val="FF090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89104" y="5178388"/>
              <a:ext cx="221642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i="1" u="sng" dirty="0" smtClean="0">
                  <a:solidFill>
                    <a:schemeClr val="accent1"/>
                  </a:solidFill>
                </a:rPr>
                <a:t>Click       to see why recommended   </a:t>
              </a:r>
              <a:endParaRPr lang="en-US" altLang="ko-KR" sz="600" i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97216" y="359710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  <a:endPara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697161" y="429875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  <a:endPara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57737" y="3450196"/>
              <a:ext cx="173957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900" i="1" u="sng" dirty="0"/>
                <a:t>Choose Practice or </a:t>
              </a:r>
              <a:r>
                <a:rPr lang="en-US" altLang="ko-KR" sz="900" i="1" u="sng" dirty="0" smtClean="0"/>
                <a:t>Methods: </a:t>
              </a:r>
              <a:endParaRPr lang="en-US" altLang="ko-KR" sz="900" i="1" u="sng" dirty="0"/>
            </a:p>
          </p:txBody>
        </p:sp>
        <p:sp>
          <p:nvSpPr>
            <p:cNvPr id="106" name="타원 105"/>
            <p:cNvSpPr/>
            <p:nvPr/>
          </p:nvSpPr>
          <p:spPr>
            <a:xfrm>
              <a:off x="6002391" y="4975733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4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108322" y="2622394"/>
              <a:ext cx="1273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i="1" u="sng" dirty="0" smtClean="0">
                  <a:solidFill>
                    <a:schemeClr val="accent1"/>
                  </a:solidFill>
                </a:rPr>
                <a:t>Required Technologies:</a:t>
              </a:r>
              <a:endParaRPr lang="en-US" altLang="ko-KR" sz="800" i="1" u="sng" dirty="0">
                <a:solidFill>
                  <a:schemeClr val="accent1"/>
                </a:solidFill>
              </a:endParaRPr>
            </a:p>
            <a:p>
              <a:pPr algn="r"/>
              <a:endParaRPr lang="ko-KR" altLang="en-US" sz="800" i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8254211" y="2832104"/>
              <a:ext cx="1084899" cy="5100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C0DD"/>
              </a:solidFill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7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R&amp;D driven</a:t>
              </a:r>
            </a:p>
            <a:p>
              <a:pPr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7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Mobile</a:t>
              </a:r>
            </a:p>
            <a:p>
              <a:pPr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7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Object-Oriented </a:t>
              </a: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8877436" y="3140968"/>
              <a:ext cx="453048" cy="19786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7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Add</a:t>
              </a:r>
              <a:endParaRPr lang="ko-KR" altLang="en-US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11" name="포인트가 6개인 별 110"/>
            <p:cNvSpPr/>
            <p:nvPr/>
          </p:nvSpPr>
          <p:spPr>
            <a:xfrm>
              <a:off x="8305020" y="3911151"/>
              <a:ext cx="128266" cy="199065"/>
            </a:xfrm>
            <a:prstGeom prst="star6">
              <a:avLst/>
            </a:prstGeom>
            <a:solidFill>
              <a:srgbClr val="FFFF00"/>
            </a:solidFill>
            <a:ln w="9525">
              <a:solidFill>
                <a:srgbClr val="FF090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12" name="포인트가 6개인 별 111"/>
            <p:cNvSpPr/>
            <p:nvPr/>
          </p:nvSpPr>
          <p:spPr>
            <a:xfrm>
              <a:off x="7332975" y="4634091"/>
              <a:ext cx="128266" cy="199065"/>
            </a:xfrm>
            <a:prstGeom prst="star6">
              <a:avLst/>
            </a:prstGeom>
            <a:solidFill>
              <a:srgbClr val="FFFF00"/>
            </a:solidFill>
            <a:ln w="9525">
              <a:solidFill>
                <a:srgbClr val="FF090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8233096" y="5456241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5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008381" y="2118769"/>
              <a:ext cx="1992346" cy="25411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Start a project</a:t>
              </a:r>
              <a:endPara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44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 bwMode="auto">
          <a:xfrm>
            <a:off x="325739" y="1040668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UI-EX-PLPUR]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Picture 9" descr="C:\Users\mkayb_000\Downloads\다운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11" y="1510079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</a:t>
            </a:r>
            <a:r>
              <a:rPr lang="en-US" altLang="ko-KR" sz="1400" b="1" kern="0" dirty="0" smtClean="0">
                <a:solidFill>
                  <a:schemeClr val="bg1"/>
                </a:solidFill>
              </a:rPr>
              <a:t>&amp;</a:t>
            </a:r>
          </a:p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</a:t>
            </a:r>
            <a:r>
              <a:rPr lang="en-US" altLang="ko-KR" sz="1400" b="1" kern="0" dirty="0">
                <a:solidFill>
                  <a:schemeClr val="bg1"/>
                </a:solidFill>
              </a:rPr>
              <a:t>Orchestrator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3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Manager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새로운 프로젝트를 시작하기 위하여 </a:t>
            </a:r>
            <a:r>
              <a:rPr lang="en-US" altLang="ko-KR" sz="1200" dirty="0" smtClean="0">
                <a:solidFill>
                  <a:schemeClr val="dk1"/>
                </a:solidFill>
              </a:rPr>
              <a:t>“</a:t>
            </a:r>
            <a:r>
              <a:rPr lang="ko-KR" altLang="en-US" sz="1200" dirty="0" smtClean="0">
                <a:solidFill>
                  <a:schemeClr val="dk1"/>
                </a:solidFill>
              </a:rPr>
              <a:t>새 프로젝트</a:t>
            </a:r>
            <a:r>
              <a:rPr lang="en-US" altLang="ko-KR" sz="1200" dirty="0" smtClean="0">
                <a:solidFill>
                  <a:schemeClr val="dk1"/>
                </a:solidFill>
              </a:rPr>
              <a:t>” </a:t>
            </a:r>
            <a:r>
              <a:rPr lang="ko-KR" altLang="en-US" sz="1200" dirty="0" smtClean="0">
                <a:solidFill>
                  <a:schemeClr val="dk1"/>
                </a:solidFill>
              </a:rPr>
              <a:t>클릭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프로젝트의 기본 정보를 입력함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이 값들은 이후 </a:t>
            </a:r>
            <a:r>
              <a:rPr lang="en-US" altLang="ko-KR" sz="1200" dirty="0" smtClean="0">
                <a:solidFill>
                  <a:schemeClr val="dk1"/>
                </a:solidFill>
              </a:rPr>
              <a:t>OLAP </a:t>
            </a:r>
            <a:r>
              <a:rPr lang="ko-KR" altLang="en-US" sz="1200" dirty="0" smtClean="0">
                <a:solidFill>
                  <a:schemeClr val="dk1"/>
                </a:solidFill>
              </a:rPr>
              <a:t>분석에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디멘젼</a:t>
            </a:r>
            <a:r>
              <a:rPr lang="ko-KR" altLang="en-US" sz="1200" dirty="0" smtClean="0">
                <a:solidFill>
                  <a:schemeClr val="dk1"/>
                </a:solidFill>
              </a:rPr>
              <a:t> 테이블이 됨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프로젝트에 적용될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혹은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메서드를</a:t>
            </a:r>
            <a:r>
              <a:rPr lang="ko-KR" altLang="en-US" sz="1200" dirty="0" smtClean="0">
                <a:solidFill>
                  <a:schemeClr val="dk1"/>
                </a:solidFill>
              </a:rPr>
              <a:t> 선택함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다중 선택 가능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OLAP </a:t>
            </a:r>
            <a:r>
              <a:rPr lang="ko-KR" altLang="en-US" sz="1200" dirty="0" smtClean="0">
                <a:solidFill>
                  <a:schemeClr val="dk1"/>
                </a:solidFill>
              </a:rPr>
              <a:t>분석 결과에 따라 기존 프로젝트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성공율에</a:t>
            </a:r>
            <a:r>
              <a:rPr lang="ko-KR" altLang="en-US" sz="1200" dirty="0" smtClean="0">
                <a:solidFill>
                  <a:schemeClr val="dk1"/>
                </a:solidFill>
              </a:rPr>
              <a:t> 따른 성공 가능성이 높은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프랙티스들을</a:t>
            </a:r>
            <a:r>
              <a:rPr lang="ko-KR" altLang="en-US" sz="1200" dirty="0" smtClean="0">
                <a:solidFill>
                  <a:schemeClr val="dk1"/>
                </a:solidFill>
              </a:rPr>
              <a:t> 추천하고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알고리즘 필요</a:t>
            </a:r>
            <a:r>
              <a:rPr lang="en-US" altLang="ko-KR" sz="1200" dirty="0" smtClean="0">
                <a:solidFill>
                  <a:schemeClr val="dk1"/>
                </a:solidFill>
              </a:rPr>
              <a:t>) </a:t>
            </a:r>
            <a:r>
              <a:rPr lang="ko-KR" altLang="en-US" sz="1200" dirty="0" smtClean="0">
                <a:solidFill>
                  <a:schemeClr val="dk1"/>
                </a:solidFill>
              </a:rPr>
              <a:t>추천된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프랙티스들이</a:t>
            </a:r>
            <a:r>
              <a:rPr lang="ko-KR" altLang="en-US" sz="1200" dirty="0" smtClean="0">
                <a:solidFill>
                  <a:schemeClr val="dk1"/>
                </a:solidFill>
              </a:rPr>
              <a:t> 왜 성공요인이 높은지 표시함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성공율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DW</a:t>
            </a:r>
            <a:r>
              <a:rPr lang="ko-KR" altLang="en-US" sz="1200" dirty="0" smtClean="0">
                <a:solidFill>
                  <a:schemeClr val="dk1"/>
                </a:solidFill>
              </a:rPr>
              <a:t>는 전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태넌트가</a:t>
            </a:r>
            <a:r>
              <a:rPr lang="ko-KR" altLang="en-US" sz="1200" dirty="0" smtClean="0">
                <a:solidFill>
                  <a:schemeClr val="dk1"/>
                </a:solidFill>
              </a:rPr>
              <a:t> 공유함</a:t>
            </a:r>
            <a:r>
              <a:rPr lang="en-US" altLang="ko-KR" sz="1200" dirty="0" smtClean="0">
                <a:solidFill>
                  <a:schemeClr val="dk1"/>
                </a:solidFill>
              </a:rPr>
              <a:t>*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6" name="Rectangle 56"/>
          <p:cNvSpPr>
            <a:spLocks/>
          </p:cNvSpPr>
          <p:nvPr/>
        </p:nvSpPr>
        <p:spPr bwMode="auto">
          <a:xfrm>
            <a:off x="1061942" y="1916832"/>
            <a:ext cx="828092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Stakeholder</a:t>
            </a:r>
          </a:p>
        </p:txBody>
      </p:sp>
      <p:pic>
        <p:nvPicPr>
          <p:cNvPr id="37" name="Picture 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380" y="1498188"/>
            <a:ext cx="417155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8" name="모서리가 둥근 직사각형 37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실행기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시작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라이브러리 검색 후 구매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799496" y="44624"/>
            <a:ext cx="1027180" cy="84304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97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/>
          <a:stretch/>
        </p:blipFill>
        <p:spPr bwMode="auto">
          <a:xfrm>
            <a:off x="2577800" y="2096852"/>
            <a:ext cx="6947708" cy="363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타원 57"/>
          <p:cNvSpPr/>
          <p:nvPr/>
        </p:nvSpPr>
        <p:spPr>
          <a:xfrm>
            <a:off x="2498730" y="313338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7" b="92523"/>
          <a:stretch/>
        </p:blipFill>
        <p:spPr bwMode="auto">
          <a:xfrm>
            <a:off x="8198929" y="1808820"/>
            <a:ext cx="822523" cy="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2987080" y="1824789"/>
            <a:ext cx="8723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 Workspace</a:t>
            </a:r>
            <a:endParaRPr lang="en-US" altLang="ko-KR" sz="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98" t="1400" r="1" b="92523"/>
          <a:stretch/>
        </p:blipFill>
        <p:spPr bwMode="auto">
          <a:xfrm>
            <a:off x="9021452" y="1840515"/>
            <a:ext cx="396044" cy="22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573057" y="2896525"/>
            <a:ext cx="543739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프로젝</a:t>
            </a:r>
            <a:r>
              <a:rPr lang="ko-KR" altLang="en-US" sz="700" dirty="0"/>
              <a:t>트</a:t>
            </a:r>
          </a:p>
        </p:txBody>
      </p:sp>
      <p:pic>
        <p:nvPicPr>
          <p:cNvPr id="64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15691" r="52194" b="12420"/>
          <a:stretch/>
        </p:blipFill>
        <p:spPr bwMode="auto">
          <a:xfrm>
            <a:off x="3464838" y="2090524"/>
            <a:ext cx="2416680" cy="260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2684748" y="3048925"/>
            <a:ext cx="877163" cy="2000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700" smtClean="0"/>
              <a:t>새 프로젝트 시작</a:t>
            </a:r>
            <a:endParaRPr lang="ko-KR" altLang="en-US" sz="7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633918" y="2312876"/>
            <a:ext cx="4343418" cy="3633511"/>
            <a:chOff x="5889104" y="2118769"/>
            <a:chExt cx="3528392" cy="3539687"/>
          </a:xfrm>
        </p:grpSpPr>
        <p:sp>
          <p:nvSpPr>
            <p:cNvPr id="63" name="타원 62"/>
            <p:cNvSpPr/>
            <p:nvPr/>
          </p:nvSpPr>
          <p:spPr>
            <a:xfrm>
              <a:off x="6099769" y="2980161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3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954050" y="2118769"/>
              <a:ext cx="3446188" cy="35396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6033120" y="3392996"/>
              <a:ext cx="3384376" cy="2030617"/>
              <a:chOff x="3134825" y="3235576"/>
              <a:chExt cx="2926092" cy="1951795"/>
            </a:xfrm>
          </p:grpSpPr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4825" y="3235576"/>
                <a:ext cx="2926092" cy="195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065" t="53021" r="12391" b="26131"/>
              <a:stretch/>
            </p:blipFill>
            <p:spPr bwMode="auto">
              <a:xfrm>
                <a:off x="3260812" y="3348821"/>
                <a:ext cx="2589941" cy="14809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" name="그룹 77"/>
            <p:cNvGrpSpPr/>
            <p:nvPr/>
          </p:nvGrpSpPr>
          <p:grpSpPr>
            <a:xfrm>
              <a:off x="6465168" y="3706084"/>
              <a:ext cx="2556284" cy="1379100"/>
              <a:chOff x="6131466" y="3476367"/>
              <a:chExt cx="3427692" cy="1824841"/>
            </a:xfrm>
          </p:grpSpPr>
          <p:sp>
            <p:nvSpPr>
              <p:cNvPr id="84" name="육각형 83"/>
              <p:cNvSpPr/>
              <p:nvPr/>
            </p:nvSpPr>
            <p:spPr>
              <a:xfrm>
                <a:off x="6131466" y="3487731"/>
                <a:ext cx="990109" cy="868753"/>
              </a:xfrm>
              <a:prstGeom prst="hexagon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My Method</a:t>
                </a:r>
                <a:endPara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grpSp>
            <p:nvGrpSpPr>
              <p:cNvPr id="80" name="그룹 79"/>
              <p:cNvGrpSpPr/>
              <p:nvPr/>
            </p:nvGrpSpPr>
            <p:grpSpPr>
              <a:xfrm>
                <a:off x="6692412" y="3476367"/>
                <a:ext cx="2190859" cy="1824841"/>
                <a:chOff x="2962686" y="2888940"/>
                <a:chExt cx="2947703" cy="2495707"/>
              </a:xfrm>
            </p:grpSpPr>
            <p:sp>
              <p:nvSpPr>
                <p:cNvPr id="82" name="육각형 81"/>
                <p:cNvSpPr/>
                <p:nvPr/>
              </p:nvSpPr>
              <p:spPr>
                <a:xfrm>
                  <a:off x="3764867" y="2888940"/>
                  <a:ext cx="2145522" cy="1188133"/>
                </a:xfrm>
                <a:prstGeom prst="hexagon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 latinLnBrk="0">
                    <a:spcAft>
                      <a:spcPts val="600"/>
                    </a:spcAft>
                    <a:buClr>
                      <a:schemeClr val="accent1">
                        <a:lumMod val="60000"/>
                        <a:lumOff val="40000"/>
                      </a:schemeClr>
                    </a:buClr>
                    <a:buNone/>
                  </a:pPr>
                  <a:r>
                    <a:rPr lang="en-US" altLang="ko-KR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User Story</a:t>
                  </a:r>
                </a:p>
                <a:p>
                  <a:pPr algn="ctr" latinLnBrk="0">
                    <a:spcAft>
                      <a:spcPts val="600"/>
                    </a:spcAft>
                    <a:buClr>
                      <a:schemeClr val="accent1">
                        <a:lumMod val="60000"/>
                        <a:lumOff val="40000"/>
                      </a:schemeClr>
                    </a:buClr>
                    <a:buNone/>
                  </a:pPr>
                  <a:r>
                    <a:rPr lang="en-US" altLang="ko-KR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Buy: $10/project</a:t>
                  </a:r>
                  <a:endPara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83" name="육각형 82"/>
                <p:cNvSpPr/>
                <p:nvPr/>
              </p:nvSpPr>
              <p:spPr>
                <a:xfrm>
                  <a:off x="2962686" y="4280951"/>
                  <a:ext cx="1198218" cy="1103696"/>
                </a:xfrm>
                <a:prstGeom prst="hexagon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 algn="ctr" latinLnBrk="0">
                    <a:spcAft>
                      <a:spcPts val="600"/>
                    </a:spcAft>
                    <a:buClr>
                      <a:schemeClr val="accent1">
                        <a:lumMod val="60000"/>
                        <a:lumOff val="40000"/>
                      </a:schemeClr>
                    </a:buClr>
                    <a:buNone/>
                  </a:pPr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  <a:cs typeface="Arial" pitchFamily="34" charset="0"/>
                    </a:rPr>
                    <a:t>Scrum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  <p:sp>
            <p:nvSpPr>
              <p:cNvPr id="81" name="육각형 80"/>
              <p:cNvSpPr/>
              <p:nvPr/>
            </p:nvSpPr>
            <p:spPr>
              <a:xfrm>
                <a:off x="7878856" y="4491400"/>
                <a:ext cx="1680302" cy="807013"/>
              </a:xfrm>
              <a:prstGeom prst="hexagon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Unified</a:t>
                </a:r>
              </a:p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Process</a:t>
                </a:r>
              </a:p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Buy: $500/project</a:t>
                </a:r>
                <a:endParaRPr lang="en-US" altLang="ko-KR" sz="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8301372" y="5405631"/>
              <a:ext cx="1001734" cy="25282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70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Start a Project &gt;</a:t>
              </a:r>
              <a:endParaRPr lang="ko-KR" altLang="en-US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6008381" y="2772104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2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97116" y="2420888"/>
              <a:ext cx="84035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i="1" u="sng" dirty="0" smtClean="0">
                  <a:solidFill>
                    <a:schemeClr val="accent1"/>
                  </a:solidFill>
                </a:rPr>
                <a:t>Project Name:</a:t>
              </a:r>
            </a:p>
            <a:p>
              <a:pPr algn="r"/>
              <a:endParaRPr lang="en-US" altLang="ko-KR" sz="800" i="1" u="sng" dirty="0">
                <a:solidFill>
                  <a:schemeClr val="accent1"/>
                </a:solidFill>
              </a:endParaRPr>
            </a:p>
            <a:p>
              <a:pPr algn="r"/>
              <a:r>
                <a:rPr lang="en-US" altLang="ko-KR" sz="800" i="1" u="sng" dirty="0" smtClean="0">
                  <a:solidFill>
                    <a:schemeClr val="accent1"/>
                  </a:solidFill>
                </a:rPr>
                <a:t>Customer:</a:t>
              </a:r>
            </a:p>
            <a:p>
              <a:pPr algn="r"/>
              <a:endParaRPr lang="en-US" altLang="ko-KR" sz="800" i="1" u="sng" dirty="0" smtClean="0">
                <a:solidFill>
                  <a:schemeClr val="accent1"/>
                </a:solidFill>
              </a:endParaRPr>
            </a:p>
            <a:p>
              <a:pPr algn="r"/>
              <a:r>
                <a:rPr lang="en-US" altLang="ko-KR" sz="800" i="1" u="sng" dirty="0" smtClean="0">
                  <a:solidFill>
                    <a:schemeClr val="accent1"/>
                  </a:solidFill>
                </a:rPr>
                <a:t>Project Size:</a:t>
              </a:r>
            </a:p>
            <a:p>
              <a:pPr algn="r"/>
              <a:endParaRPr lang="en-US" altLang="ko-KR" sz="800" i="1" u="sng" dirty="0">
                <a:solidFill>
                  <a:schemeClr val="accent1"/>
                </a:solidFill>
              </a:endParaRPr>
            </a:p>
            <a:p>
              <a:pPr algn="r"/>
              <a:r>
                <a:rPr lang="en-US" altLang="ko-KR" sz="800" i="1" u="sng" dirty="0" smtClean="0">
                  <a:solidFill>
                    <a:schemeClr val="accent1"/>
                  </a:solidFill>
                </a:rPr>
                <a:t>Domain:</a:t>
              </a:r>
            </a:p>
            <a:p>
              <a:pPr algn="r"/>
              <a:endParaRPr lang="en-US" altLang="ko-KR" sz="800" i="1" u="sng" dirty="0">
                <a:solidFill>
                  <a:schemeClr val="accent1"/>
                </a:solidFill>
              </a:endParaRPr>
            </a:p>
            <a:p>
              <a:pPr algn="r"/>
              <a:endParaRPr lang="en-US" altLang="ko-KR" sz="800" i="1" u="sng" dirty="0">
                <a:solidFill>
                  <a:schemeClr val="accent1"/>
                </a:solidFill>
              </a:endParaRPr>
            </a:p>
            <a:p>
              <a:pPr algn="r"/>
              <a:endParaRPr lang="ko-KR" altLang="en-US" sz="800" i="1" u="sng" dirty="0">
                <a:solidFill>
                  <a:schemeClr val="accent1"/>
                </a:solidFill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825209" y="2420888"/>
              <a:ext cx="2487878" cy="936104"/>
              <a:chOff x="6945951" y="2420888"/>
              <a:chExt cx="3033610" cy="936104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6969224" y="2880878"/>
                <a:ext cx="1504554" cy="1940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B5C0DD"/>
                </a:solidFill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Over $10B</a:t>
                </a: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6969224" y="3162924"/>
                <a:ext cx="1504554" cy="1940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B5C0DD"/>
                </a:solidFill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Healthcare</a:t>
                </a:r>
              </a:p>
            </p:txBody>
          </p:sp>
          <p:sp>
            <p:nvSpPr>
              <p:cNvPr id="97" name="이등변 삼각형 96"/>
              <p:cNvSpPr/>
              <p:nvPr/>
            </p:nvSpPr>
            <p:spPr>
              <a:xfrm flipV="1">
                <a:off x="8220363" y="2893802"/>
                <a:ext cx="108012" cy="123184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15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98" name="이등변 삼각형 97"/>
              <p:cNvSpPr/>
              <p:nvPr/>
            </p:nvSpPr>
            <p:spPr>
              <a:xfrm flipV="1">
                <a:off x="8229364" y="3218962"/>
                <a:ext cx="108012" cy="123184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15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6957449" y="2653838"/>
                <a:ext cx="1504554" cy="1940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B5C0DD"/>
                </a:solidFill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OO </a:t>
                </a:r>
                <a:r>
                  <a:rPr lang="en-US" altLang="ko-KR" sz="900" dirty="0" err="1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Hosiptal</a:t>
                </a:r>
                <a:endPara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945951" y="2420888"/>
                <a:ext cx="3033610" cy="20150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B5C0DD"/>
                </a:solidFill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9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OO Healthcare ERP</a:t>
                </a:r>
              </a:p>
            </p:txBody>
          </p:sp>
          <p:sp>
            <p:nvSpPr>
              <p:cNvPr id="101" name="이등변 삼각형 100"/>
              <p:cNvSpPr/>
              <p:nvPr/>
            </p:nvSpPr>
            <p:spPr>
              <a:xfrm flipV="1">
                <a:off x="8229364" y="2708920"/>
                <a:ext cx="108012" cy="123184"/>
              </a:xfrm>
              <a:prstGeom prst="triangle">
                <a:avLst/>
              </a:prstGeom>
              <a:solidFill>
                <a:schemeClr val="tx1"/>
              </a:solidFill>
              <a:ln w="19050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15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102" name="타원 101"/>
            <p:cNvSpPr/>
            <p:nvPr/>
          </p:nvSpPr>
          <p:spPr>
            <a:xfrm>
              <a:off x="5992334" y="3489810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3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5" name="포인트가 6개인 별 4"/>
            <p:cNvSpPr/>
            <p:nvPr/>
          </p:nvSpPr>
          <p:spPr>
            <a:xfrm>
              <a:off x="8805428" y="4670095"/>
              <a:ext cx="128266" cy="199065"/>
            </a:xfrm>
            <a:prstGeom prst="star6">
              <a:avLst/>
            </a:prstGeom>
            <a:solidFill>
              <a:srgbClr val="FFFF00"/>
            </a:solidFill>
            <a:ln w="9525">
              <a:solidFill>
                <a:srgbClr val="FF090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03" name="포인트가 6개인 별 102"/>
            <p:cNvSpPr/>
            <p:nvPr/>
          </p:nvSpPr>
          <p:spPr>
            <a:xfrm>
              <a:off x="8157356" y="3914011"/>
              <a:ext cx="128266" cy="199065"/>
            </a:xfrm>
            <a:prstGeom prst="star6">
              <a:avLst/>
            </a:prstGeom>
            <a:solidFill>
              <a:srgbClr val="FFFF00"/>
            </a:solidFill>
            <a:ln w="9525">
              <a:solidFill>
                <a:srgbClr val="FF090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04" name="포인트가 6개인 별 103"/>
            <p:cNvSpPr/>
            <p:nvPr/>
          </p:nvSpPr>
          <p:spPr>
            <a:xfrm>
              <a:off x="6472960" y="5192462"/>
              <a:ext cx="128266" cy="199065"/>
            </a:xfrm>
            <a:prstGeom prst="star6">
              <a:avLst/>
            </a:prstGeom>
            <a:solidFill>
              <a:srgbClr val="FFFF00"/>
            </a:solidFill>
            <a:ln w="9525">
              <a:solidFill>
                <a:srgbClr val="FF090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89104" y="5178388"/>
              <a:ext cx="221642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i="1" u="sng" dirty="0" smtClean="0">
                  <a:solidFill>
                    <a:schemeClr val="accent1"/>
                  </a:solidFill>
                </a:rPr>
                <a:t>Click       to see why recommended   </a:t>
              </a:r>
              <a:endParaRPr lang="en-US" altLang="ko-KR" sz="600" i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97216" y="359710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  <a:endPara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697161" y="429875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  <a:endPara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57737" y="3450196"/>
              <a:ext cx="173957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900" i="1" u="sng" dirty="0"/>
                <a:t>Choose Practice or </a:t>
              </a:r>
              <a:r>
                <a:rPr lang="en-US" altLang="ko-KR" sz="900" i="1" u="sng" dirty="0" smtClean="0"/>
                <a:t>Methods: </a:t>
              </a:r>
              <a:endParaRPr lang="en-US" altLang="ko-KR" sz="900" i="1" u="sng" dirty="0"/>
            </a:p>
          </p:txBody>
        </p:sp>
        <p:sp>
          <p:nvSpPr>
            <p:cNvPr id="106" name="타원 105"/>
            <p:cNvSpPr/>
            <p:nvPr/>
          </p:nvSpPr>
          <p:spPr>
            <a:xfrm>
              <a:off x="6002391" y="4975733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4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108322" y="2622394"/>
              <a:ext cx="1273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i="1" u="sng" dirty="0" smtClean="0">
                  <a:solidFill>
                    <a:schemeClr val="accent1"/>
                  </a:solidFill>
                </a:rPr>
                <a:t>Required Technologies:</a:t>
              </a:r>
              <a:endParaRPr lang="en-US" altLang="ko-KR" sz="800" i="1" u="sng" dirty="0">
                <a:solidFill>
                  <a:schemeClr val="accent1"/>
                </a:solidFill>
              </a:endParaRPr>
            </a:p>
            <a:p>
              <a:pPr algn="r"/>
              <a:endParaRPr lang="ko-KR" altLang="en-US" sz="800" i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8254211" y="2832104"/>
              <a:ext cx="1084899" cy="5100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C0DD"/>
              </a:solidFill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7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R&amp;D driven</a:t>
              </a:r>
            </a:p>
            <a:p>
              <a:pPr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7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Mobile</a:t>
              </a:r>
            </a:p>
            <a:p>
              <a:pPr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7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Object-Oriented </a:t>
              </a: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8877436" y="3140968"/>
              <a:ext cx="453048" cy="19786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7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Add</a:t>
              </a:r>
              <a:endParaRPr lang="ko-KR" altLang="en-US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11" name="포인트가 6개인 별 110"/>
            <p:cNvSpPr/>
            <p:nvPr/>
          </p:nvSpPr>
          <p:spPr>
            <a:xfrm>
              <a:off x="8305020" y="3911151"/>
              <a:ext cx="128266" cy="199065"/>
            </a:xfrm>
            <a:prstGeom prst="star6">
              <a:avLst/>
            </a:prstGeom>
            <a:solidFill>
              <a:srgbClr val="FFFF00"/>
            </a:solidFill>
            <a:ln w="9525">
              <a:solidFill>
                <a:srgbClr val="FF090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12" name="포인트가 6개인 별 111"/>
            <p:cNvSpPr/>
            <p:nvPr/>
          </p:nvSpPr>
          <p:spPr>
            <a:xfrm>
              <a:off x="7332975" y="4634091"/>
              <a:ext cx="128266" cy="199065"/>
            </a:xfrm>
            <a:prstGeom prst="star6">
              <a:avLst/>
            </a:prstGeom>
            <a:solidFill>
              <a:srgbClr val="FFFF00"/>
            </a:solidFill>
            <a:ln w="9525">
              <a:solidFill>
                <a:srgbClr val="FF090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8233096" y="5456241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5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008381" y="2118769"/>
              <a:ext cx="1992346" cy="25411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Start a project</a:t>
              </a:r>
              <a:endPara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69" name="타원 68"/>
          <p:cNvSpPr/>
          <p:nvPr/>
        </p:nvSpPr>
        <p:spPr>
          <a:xfrm>
            <a:off x="3332819" y="2418099"/>
            <a:ext cx="4100195" cy="267918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8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작성필요</a:t>
            </a:r>
            <a:endParaRPr lang="ko-KR" altLang="en-US" sz="80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 bwMode="auto">
          <a:xfrm>
            <a:off x="325739" y="1040668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UI-EX-RM]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Picture 9" descr="C:\Users\mkayb_000\Downloads\다운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11" y="1510079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</a:t>
            </a:r>
            <a:r>
              <a:rPr lang="en-US" altLang="ko-KR" sz="1400" b="1" kern="0" dirty="0" smtClean="0">
                <a:solidFill>
                  <a:schemeClr val="bg1"/>
                </a:solidFill>
              </a:rPr>
              <a:t>&amp;</a:t>
            </a:r>
          </a:p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</a:t>
            </a:r>
            <a:r>
              <a:rPr lang="en-US" altLang="ko-KR" sz="1400" b="1" kern="0" dirty="0">
                <a:solidFill>
                  <a:schemeClr val="bg1"/>
                </a:solidFill>
              </a:rPr>
              <a:t>Orchestrator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3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Manager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메서</a:t>
            </a:r>
            <a:r>
              <a:rPr lang="ko-KR" altLang="en-US" sz="1200" dirty="0" err="1">
                <a:solidFill>
                  <a:schemeClr val="dk1"/>
                </a:solidFill>
              </a:rPr>
              <a:t>드</a:t>
            </a:r>
            <a:r>
              <a:rPr lang="ko-KR" altLang="en-US" sz="1200" dirty="0" smtClean="0">
                <a:solidFill>
                  <a:schemeClr val="dk1"/>
                </a:solidFill>
              </a:rPr>
              <a:t> 시작을 위하여 각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내에서 선언된 역할의 실제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역할자를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매핑함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이때 친구목록에서 끌어놓기나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키입력시</a:t>
            </a:r>
            <a:r>
              <a:rPr lang="ko-KR" altLang="en-US" sz="1200" dirty="0" smtClean="0">
                <a:solidFill>
                  <a:schemeClr val="dk1"/>
                </a:solidFill>
              </a:rPr>
              <a:t> 친구로 등록된 멤버가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콤보박스에서</a:t>
            </a:r>
            <a:r>
              <a:rPr lang="ko-KR" altLang="en-US" sz="1200" dirty="0" smtClean="0">
                <a:solidFill>
                  <a:schemeClr val="dk1"/>
                </a:solidFill>
              </a:rPr>
              <a:t> 선택됨 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메서드</a:t>
            </a:r>
            <a:r>
              <a:rPr lang="ko-KR" altLang="en-US" sz="1200" dirty="0" smtClean="0">
                <a:solidFill>
                  <a:schemeClr val="dk1"/>
                </a:solidFill>
              </a:rPr>
              <a:t> 프로세스 첫 단계의 실행에 필수적인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롤에</a:t>
            </a:r>
            <a:r>
              <a:rPr lang="ko-KR" altLang="en-US" sz="1200" dirty="0" smtClean="0">
                <a:solidFill>
                  <a:schemeClr val="dk1"/>
                </a:solidFill>
              </a:rPr>
              <a:t> 대해서만 필수입력이 표시되고 이후에 역할이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정해질때나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액티비티가</a:t>
            </a:r>
            <a:r>
              <a:rPr lang="ko-KR" altLang="en-US" sz="1200" dirty="0" smtClean="0">
                <a:solidFill>
                  <a:schemeClr val="dk1"/>
                </a:solidFill>
              </a:rPr>
              <a:t> 배분될 때 역할 담당자를 지정할 수 있음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6" name="Rectangle 56"/>
          <p:cNvSpPr>
            <a:spLocks/>
          </p:cNvSpPr>
          <p:nvPr/>
        </p:nvSpPr>
        <p:spPr bwMode="auto">
          <a:xfrm>
            <a:off x="1061942" y="1916832"/>
            <a:ext cx="828092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Stakeholder</a:t>
            </a:r>
          </a:p>
        </p:txBody>
      </p:sp>
      <p:pic>
        <p:nvPicPr>
          <p:cNvPr id="37" name="Picture 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380" y="1498188"/>
            <a:ext cx="417155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8" name="모서리가 둥근 직사각형 37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872716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실행기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시작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매핑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799496" y="44624"/>
            <a:ext cx="1027180" cy="84304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97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/>
          <a:stretch/>
        </p:blipFill>
        <p:spPr bwMode="auto">
          <a:xfrm>
            <a:off x="2577800" y="2096852"/>
            <a:ext cx="6947708" cy="363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7" b="92523"/>
          <a:stretch/>
        </p:blipFill>
        <p:spPr bwMode="auto">
          <a:xfrm>
            <a:off x="8198929" y="1808820"/>
            <a:ext cx="822523" cy="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2987080" y="1824789"/>
            <a:ext cx="8723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 Workspace</a:t>
            </a:r>
            <a:endParaRPr lang="en-US" altLang="ko-KR" sz="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8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98" t="1400" r="1" b="92523"/>
          <a:stretch/>
        </p:blipFill>
        <p:spPr bwMode="auto">
          <a:xfrm>
            <a:off x="9021452" y="1840515"/>
            <a:ext cx="396044" cy="22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2573057" y="2896525"/>
            <a:ext cx="543739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프로젝</a:t>
            </a:r>
            <a:r>
              <a:rPr lang="ko-KR" altLang="en-US" sz="700" dirty="0"/>
              <a:t>트</a:t>
            </a:r>
          </a:p>
        </p:txBody>
      </p:sp>
      <p:pic>
        <p:nvPicPr>
          <p:cNvPr id="60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15691" r="52194" b="12420"/>
          <a:stretch/>
        </p:blipFill>
        <p:spPr bwMode="auto">
          <a:xfrm>
            <a:off x="3464838" y="2090524"/>
            <a:ext cx="2416680" cy="260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2684748" y="3048925"/>
            <a:ext cx="877163" cy="2000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700" smtClean="0"/>
              <a:t>새 프로젝트 시작</a:t>
            </a:r>
            <a:endParaRPr lang="ko-KR" altLang="en-US" sz="700" dirty="0"/>
          </a:p>
        </p:txBody>
      </p:sp>
      <p:sp>
        <p:nvSpPr>
          <p:cNvPr id="63" name="타원 62"/>
          <p:cNvSpPr/>
          <p:nvPr/>
        </p:nvSpPr>
        <p:spPr>
          <a:xfrm>
            <a:off x="3993748" y="3630860"/>
            <a:ext cx="194668" cy="15562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713867" y="2312877"/>
            <a:ext cx="4242226" cy="3024336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110389" y="4907205"/>
            <a:ext cx="1233125" cy="25952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Start Project Now</a:t>
            </a:r>
            <a:endParaRPr lang="ko-KR" altLang="en-US" sz="7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09211" y="3056763"/>
            <a:ext cx="992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i="1" u="sng" dirty="0" smtClean="0">
                <a:solidFill>
                  <a:schemeClr val="accent1"/>
                </a:solidFill>
              </a:rPr>
              <a:t>* Product Owner:</a:t>
            </a:r>
          </a:p>
          <a:p>
            <a:pPr algn="r"/>
            <a:endParaRPr lang="en-US" altLang="ko-KR" sz="800" i="1" u="sng" dirty="0">
              <a:solidFill>
                <a:schemeClr val="accent1"/>
              </a:solidFill>
            </a:endParaRPr>
          </a:p>
          <a:p>
            <a:pPr algn="r"/>
            <a:r>
              <a:rPr lang="en-US" altLang="ko-KR" sz="800" i="1" u="sng" dirty="0">
                <a:solidFill>
                  <a:schemeClr val="accent1"/>
                </a:solidFill>
              </a:rPr>
              <a:t>* Scrum Master</a:t>
            </a:r>
          </a:p>
          <a:p>
            <a:pPr algn="r"/>
            <a:endParaRPr lang="en-US" altLang="ko-KR" sz="800" i="1" u="sng" dirty="0" smtClean="0">
              <a:solidFill>
                <a:schemeClr val="accent1"/>
              </a:solidFill>
            </a:endParaRPr>
          </a:p>
          <a:p>
            <a:pPr algn="r"/>
            <a:r>
              <a:rPr lang="en-US" altLang="ko-KR" sz="800" i="1" u="sng" dirty="0" smtClean="0">
                <a:solidFill>
                  <a:schemeClr val="accent1"/>
                </a:solidFill>
              </a:rPr>
              <a:t>Developer</a:t>
            </a:r>
          </a:p>
          <a:p>
            <a:pPr algn="r"/>
            <a:endParaRPr lang="en-US" altLang="ko-KR" sz="800" i="1" u="sng" dirty="0">
              <a:solidFill>
                <a:schemeClr val="accent1"/>
              </a:solidFill>
            </a:endParaRPr>
          </a:p>
          <a:p>
            <a:pPr algn="r"/>
            <a:r>
              <a:rPr lang="en-US" altLang="ko-KR" sz="800" i="1" u="sng" dirty="0" smtClean="0">
                <a:solidFill>
                  <a:schemeClr val="accent1"/>
                </a:solidFill>
              </a:rPr>
              <a:t>Designer</a:t>
            </a:r>
          </a:p>
          <a:p>
            <a:pPr algn="r"/>
            <a:endParaRPr lang="en-US" altLang="ko-KR" sz="800" i="1" u="sng" dirty="0">
              <a:solidFill>
                <a:schemeClr val="accent1"/>
              </a:solidFill>
            </a:endParaRPr>
          </a:p>
          <a:p>
            <a:pPr algn="r"/>
            <a:endParaRPr lang="en-US" altLang="ko-KR" sz="800" i="1" u="sng" dirty="0">
              <a:solidFill>
                <a:schemeClr val="accent1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4898367" y="3295888"/>
            <a:ext cx="1530797" cy="721792"/>
            <a:chOff x="6957449" y="2653838"/>
            <a:chExt cx="1516329" cy="703154"/>
          </a:xfrm>
        </p:grpSpPr>
        <p:sp>
          <p:nvSpPr>
            <p:cNvPr id="87" name="직사각형 86"/>
            <p:cNvSpPr/>
            <p:nvPr/>
          </p:nvSpPr>
          <p:spPr>
            <a:xfrm>
              <a:off x="6969224" y="2880878"/>
              <a:ext cx="1504554" cy="1940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C0DD"/>
              </a:solidFill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        Marie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6969224" y="3162924"/>
              <a:ext cx="1504554" cy="1940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C0DD"/>
              </a:solidFill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9" name="이등변 삼각형 88"/>
            <p:cNvSpPr/>
            <p:nvPr/>
          </p:nvSpPr>
          <p:spPr>
            <a:xfrm flipV="1">
              <a:off x="8220363" y="2893802"/>
              <a:ext cx="108012" cy="123184"/>
            </a:xfrm>
            <a:prstGeom prst="triangle">
              <a:avLst/>
            </a:prstGeom>
            <a:solidFill>
              <a:schemeClr val="tx1"/>
            </a:solidFill>
            <a:ln w="190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0" name="이등변 삼각형 89"/>
            <p:cNvSpPr/>
            <p:nvPr/>
          </p:nvSpPr>
          <p:spPr>
            <a:xfrm flipV="1">
              <a:off x="8229364" y="3218962"/>
              <a:ext cx="108012" cy="123184"/>
            </a:xfrm>
            <a:prstGeom prst="triangle">
              <a:avLst/>
            </a:prstGeom>
            <a:solidFill>
              <a:schemeClr val="tx1"/>
            </a:solidFill>
            <a:ln w="190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957449" y="2653838"/>
              <a:ext cx="1504554" cy="1940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B5C0DD"/>
              </a:solidFill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        Eric</a:t>
              </a:r>
            </a:p>
          </p:txBody>
        </p:sp>
        <p:sp>
          <p:nvSpPr>
            <p:cNvPr id="93" name="이등변 삼각형 92"/>
            <p:cNvSpPr/>
            <p:nvPr/>
          </p:nvSpPr>
          <p:spPr>
            <a:xfrm flipV="1">
              <a:off x="8229364" y="2708920"/>
              <a:ext cx="108012" cy="123184"/>
            </a:xfrm>
            <a:prstGeom prst="triangle">
              <a:avLst/>
            </a:prstGeom>
            <a:solidFill>
              <a:schemeClr val="tx1"/>
            </a:solidFill>
            <a:ln w="190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85" name="타원 84"/>
          <p:cNvSpPr/>
          <p:nvPr/>
        </p:nvSpPr>
        <p:spPr>
          <a:xfrm>
            <a:off x="5027939" y="4827353"/>
            <a:ext cx="194668" cy="15562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800871" y="2348880"/>
            <a:ext cx="4048939" cy="2608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Start a Project &gt; Assign members 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910254" y="3064398"/>
            <a:ext cx="1518910" cy="199212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       Charles</a:t>
            </a:r>
          </a:p>
        </p:txBody>
      </p:sp>
      <p:sp>
        <p:nvSpPr>
          <p:cNvPr id="102" name="이등변 삼각형 101"/>
          <p:cNvSpPr/>
          <p:nvPr/>
        </p:nvSpPr>
        <p:spPr>
          <a:xfrm flipV="1">
            <a:off x="6194305" y="3120940"/>
            <a:ext cx="109043" cy="126449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3" name="Picture 5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71845" r="94436" b="21987"/>
          <a:stretch/>
        </p:blipFill>
        <p:spPr bwMode="auto">
          <a:xfrm>
            <a:off x="4945490" y="3592108"/>
            <a:ext cx="164899" cy="147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5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71845" r="94436" b="21987"/>
          <a:stretch/>
        </p:blipFill>
        <p:spPr bwMode="auto">
          <a:xfrm>
            <a:off x="4945490" y="3106676"/>
            <a:ext cx="164899" cy="147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5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71845" r="94436" b="21987"/>
          <a:stretch/>
        </p:blipFill>
        <p:spPr bwMode="auto">
          <a:xfrm>
            <a:off x="4945490" y="3358966"/>
            <a:ext cx="164899" cy="147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타원 105"/>
          <p:cNvSpPr/>
          <p:nvPr/>
        </p:nvSpPr>
        <p:spPr>
          <a:xfrm>
            <a:off x="2593413" y="4629324"/>
            <a:ext cx="393667" cy="27584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07" name="구부러진 연결선 106"/>
          <p:cNvCxnSpPr>
            <a:stCxn id="106" idx="0"/>
            <a:endCxn id="108" idx="0"/>
          </p:cNvCxnSpPr>
          <p:nvPr/>
        </p:nvCxnSpPr>
        <p:spPr>
          <a:xfrm rot="5400000" flipH="1" flipV="1">
            <a:off x="3321103" y="2478600"/>
            <a:ext cx="1619868" cy="2681581"/>
          </a:xfrm>
          <a:prstGeom prst="curvedConnector3">
            <a:avLst>
              <a:gd name="adj1" fmla="val 114112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/>
          <p:cNvSpPr/>
          <p:nvPr/>
        </p:nvSpPr>
        <p:spPr>
          <a:xfrm>
            <a:off x="4892002" y="3009456"/>
            <a:ext cx="1159652" cy="30909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559946" y="2807198"/>
            <a:ext cx="240926" cy="22753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94506" y="4257092"/>
            <a:ext cx="21066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u="sng" dirty="0">
                <a:solidFill>
                  <a:schemeClr val="accent1"/>
                </a:solidFill>
              </a:rPr>
              <a:t>* </a:t>
            </a:r>
            <a:r>
              <a:rPr lang="en-US" altLang="ko-KR" sz="1100" u="sng" dirty="0" smtClean="0">
                <a:solidFill>
                  <a:schemeClr val="accent1"/>
                </a:solidFill>
              </a:rPr>
              <a:t>Should be assigned for now</a:t>
            </a:r>
            <a:endParaRPr lang="en-US" altLang="ko-KR" sz="1100" u="sng" dirty="0">
              <a:solidFill>
                <a:schemeClr val="accent1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511648" y="4922426"/>
            <a:ext cx="1233125" cy="25952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Start Project Later</a:t>
            </a:r>
            <a:endParaRPr lang="ko-KR" altLang="en-US" sz="7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 bwMode="auto">
          <a:xfrm>
            <a:off x="325739" y="1040668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UI-EX-WS]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Picture 9" descr="C:\Users\mkayb_000\Downloads\다운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11" y="1510079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</a:t>
            </a:r>
            <a:r>
              <a:rPr lang="en-US" altLang="ko-KR" sz="1400" b="1" kern="0" dirty="0" smtClean="0">
                <a:solidFill>
                  <a:schemeClr val="bg1"/>
                </a:solidFill>
              </a:rPr>
              <a:t>&amp;</a:t>
            </a:r>
          </a:p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</a:t>
            </a:r>
            <a:r>
              <a:rPr lang="en-US" altLang="ko-KR" sz="1400" b="1" kern="0" dirty="0">
                <a:solidFill>
                  <a:schemeClr val="bg1"/>
                </a:solidFill>
              </a:rPr>
              <a:t>Orchestrator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3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Manager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 목록에 추가됨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생성된 프로젝트가 기본 선택되어 표시되며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할당된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역할자들이</a:t>
            </a:r>
            <a:r>
              <a:rPr lang="ko-KR" altLang="en-US" sz="1200" dirty="0" smtClean="0">
                <a:solidFill>
                  <a:schemeClr val="dk1"/>
                </a:solidFill>
              </a:rPr>
              <a:t> 표시됨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 내의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프랙티스와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메서드가</a:t>
            </a:r>
            <a:r>
              <a:rPr lang="ko-KR" altLang="en-US" sz="1200" dirty="0" smtClean="0">
                <a:solidFill>
                  <a:schemeClr val="dk1"/>
                </a:solidFill>
              </a:rPr>
              <a:t> 실행된 첫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액티비티들이</a:t>
            </a:r>
            <a:r>
              <a:rPr lang="ko-KR" altLang="en-US" sz="1200" dirty="0" smtClean="0">
                <a:solidFill>
                  <a:schemeClr val="dk1"/>
                </a:solidFill>
              </a:rPr>
              <a:t> 각 담당자에게 부여되어 표시됨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부여된 워크아이템을 클릭하면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세번째</a:t>
            </a:r>
            <a:r>
              <a:rPr lang="ko-KR" altLang="en-US" sz="1200" dirty="0" smtClean="0">
                <a:solidFill>
                  <a:schemeClr val="dk1"/>
                </a:solidFill>
              </a:rPr>
              <a:t> 열에 표시됨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6" name="Rectangle 56"/>
          <p:cNvSpPr>
            <a:spLocks/>
          </p:cNvSpPr>
          <p:nvPr/>
        </p:nvSpPr>
        <p:spPr bwMode="auto">
          <a:xfrm>
            <a:off x="1061942" y="1916832"/>
            <a:ext cx="828092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Stakeholder</a:t>
            </a:r>
          </a:p>
        </p:txBody>
      </p:sp>
      <p:pic>
        <p:nvPicPr>
          <p:cNvPr id="37" name="Picture 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380" y="1498188"/>
            <a:ext cx="417155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8" name="모서리가 둥근 직사각형 37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실행기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시작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시작된 프로젝트 워크스페이스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799496" y="44624"/>
            <a:ext cx="1027180" cy="84304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/>
          <a:stretch/>
        </p:blipFill>
        <p:spPr bwMode="auto">
          <a:xfrm>
            <a:off x="2577800" y="2096852"/>
            <a:ext cx="6947708" cy="335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7" b="92523"/>
          <a:stretch/>
        </p:blipFill>
        <p:spPr bwMode="auto">
          <a:xfrm>
            <a:off x="8301819" y="1784197"/>
            <a:ext cx="822523" cy="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2987080" y="1824789"/>
            <a:ext cx="8723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 Workspace</a:t>
            </a:r>
            <a:endParaRPr lang="en-US" altLang="ko-KR" sz="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3" b="92523"/>
          <a:stretch/>
        </p:blipFill>
        <p:spPr bwMode="auto">
          <a:xfrm>
            <a:off x="9139826" y="1789757"/>
            <a:ext cx="277670" cy="27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573057" y="2896525"/>
            <a:ext cx="543739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smtClean="0"/>
              <a:t>프로젝</a:t>
            </a:r>
            <a:r>
              <a:rPr lang="ko-KR" altLang="en-US" sz="700"/>
              <a:t>트</a:t>
            </a:r>
          </a:p>
        </p:txBody>
      </p:sp>
      <p:sp>
        <p:nvSpPr>
          <p:cNvPr id="42" name="타원 41"/>
          <p:cNvSpPr/>
          <p:nvPr/>
        </p:nvSpPr>
        <p:spPr>
          <a:xfrm>
            <a:off x="2562613" y="302536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7476" r="52194" b="12420"/>
          <a:stretch/>
        </p:blipFill>
        <p:spPr bwMode="auto">
          <a:xfrm>
            <a:off x="3476836" y="2468810"/>
            <a:ext cx="2416680" cy="29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4" t="7476" r="12561" b="85140"/>
          <a:stretch/>
        </p:blipFill>
        <p:spPr bwMode="auto">
          <a:xfrm>
            <a:off x="3616456" y="2091277"/>
            <a:ext cx="2234297" cy="37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146" y="2214314"/>
            <a:ext cx="1535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OO Healthcare ERP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720752" y="3032956"/>
            <a:ext cx="939681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700" dirty="0" err="1" smtClean="0"/>
              <a:t>OOHealthcare</a:t>
            </a:r>
            <a:r>
              <a:rPr lang="en-US" altLang="ko-KR" sz="700" dirty="0" smtClean="0"/>
              <a:t> ERP</a:t>
            </a:r>
            <a:endParaRPr lang="ko-KR" altLang="en-US" sz="700" dirty="0"/>
          </a:p>
        </p:txBody>
      </p:sp>
      <p:sp>
        <p:nvSpPr>
          <p:cNvPr id="51" name="타원 50"/>
          <p:cNvSpPr/>
          <p:nvPr/>
        </p:nvSpPr>
        <p:spPr>
          <a:xfrm>
            <a:off x="3476836" y="2632636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91909" y="2780928"/>
            <a:ext cx="605007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00" smtClean="0"/>
              <a:t>검</a:t>
            </a:r>
            <a:r>
              <a:rPr lang="ko-KR" altLang="en-US" sz="700"/>
              <a:t>색</a:t>
            </a:r>
            <a:endParaRPr lang="ko-KR" altLang="en-US" sz="700" dirty="0"/>
          </a:p>
        </p:txBody>
      </p:sp>
      <p:sp>
        <p:nvSpPr>
          <p:cNvPr id="53" name="타원 52"/>
          <p:cNvSpPr/>
          <p:nvPr/>
        </p:nvSpPr>
        <p:spPr>
          <a:xfrm>
            <a:off x="3397766" y="419929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8965767" y="171687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16" y="2096852"/>
            <a:ext cx="3420380" cy="327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088904" y="3120933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Scrum Planning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4088904" y="3877017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Release Planning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4124908" y="4617132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Release Planning</a:t>
            </a:r>
            <a:endParaRPr lang="ko-KR" altLang="en-US" sz="700" dirty="0"/>
          </a:p>
        </p:txBody>
      </p:sp>
      <p:sp>
        <p:nvSpPr>
          <p:cNvPr id="5" name="양쪽 중괄호 4"/>
          <p:cNvSpPr/>
          <p:nvPr/>
        </p:nvSpPr>
        <p:spPr>
          <a:xfrm>
            <a:off x="3476836" y="3176972"/>
            <a:ext cx="2462146" cy="2196244"/>
          </a:xfrm>
          <a:prstGeom prst="brace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961112" y="234888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14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 bwMode="auto">
          <a:xfrm>
            <a:off x="325739" y="1040668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UI-EX-PL-PR]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Picture 9" descr="C:\Users\mkayb_000\Downloads\다운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11" y="1510079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</a:t>
            </a:r>
            <a:r>
              <a:rPr lang="en-US" altLang="ko-KR" sz="1400" b="1" kern="0" dirty="0" smtClean="0">
                <a:solidFill>
                  <a:schemeClr val="bg1"/>
                </a:solidFill>
              </a:rPr>
              <a:t>&amp;</a:t>
            </a:r>
          </a:p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</a:t>
            </a:r>
            <a:r>
              <a:rPr lang="en-US" altLang="ko-KR" sz="1400" b="1" kern="0" dirty="0">
                <a:solidFill>
                  <a:schemeClr val="bg1"/>
                </a:solidFill>
              </a:rPr>
              <a:t>Orchestrator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3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Manager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프로젝트에 선택된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프랙티스들의</a:t>
            </a:r>
            <a:r>
              <a:rPr lang="ko-KR" altLang="en-US" sz="1200" dirty="0" smtClean="0">
                <a:solidFill>
                  <a:schemeClr val="dk1"/>
                </a:solidFill>
              </a:rPr>
              <a:t> 일정을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플래닝할</a:t>
            </a:r>
            <a:r>
              <a:rPr lang="ko-KR" altLang="en-US" sz="1200" dirty="0" smtClean="0">
                <a:solidFill>
                  <a:schemeClr val="dk1"/>
                </a:solidFill>
              </a:rPr>
              <a:t> 수 있는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플래닝</a:t>
            </a:r>
            <a:r>
              <a:rPr lang="ko-KR" altLang="en-US" sz="1200" dirty="0" smtClean="0">
                <a:solidFill>
                  <a:schemeClr val="dk1"/>
                </a:solidFill>
              </a:rPr>
              <a:t> 버튼을 클릭한다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플래닝은</a:t>
            </a:r>
            <a:r>
              <a:rPr lang="ko-KR" altLang="en-US" sz="1200" dirty="0" smtClean="0">
                <a:solidFill>
                  <a:schemeClr val="dk1"/>
                </a:solidFill>
              </a:rPr>
              <a:t> 언제든지 변경될 수 있으나 승인을 받아야 한다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때로는 방법론 자체에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플래닝</a:t>
            </a:r>
            <a:r>
              <a:rPr lang="ko-KR" altLang="en-US" sz="1200" dirty="0" smtClean="0">
                <a:solidFill>
                  <a:schemeClr val="dk1"/>
                </a:solidFill>
              </a:rPr>
              <a:t> 단계가 포함된 경우도 있기 때문에 이는 이후에 고려한다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일정이 설정되지 않았거나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자동설정된</a:t>
            </a:r>
            <a:r>
              <a:rPr lang="ko-KR" altLang="en-US" sz="1200" dirty="0" smtClean="0">
                <a:solidFill>
                  <a:schemeClr val="dk1"/>
                </a:solidFill>
              </a:rPr>
              <a:t> 일정을 변경하고 싶은 경우 선택하여 달력에서 설정한다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스케쥴의</a:t>
            </a:r>
            <a:r>
              <a:rPr lang="ko-KR" altLang="en-US" sz="1200" dirty="0" smtClean="0">
                <a:solidFill>
                  <a:schemeClr val="dk1"/>
                </a:solidFill>
              </a:rPr>
              <a:t> 변경은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스트림에</a:t>
            </a:r>
            <a:r>
              <a:rPr lang="ko-KR" altLang="en-US" sz="1200" dirty="0" smtClean="0">
                <a:solidFill>
                  <a:schemeClr val="dk1"/>
                </a:solidFill>
              </a:rPr>
              <a:t> 변경자와 변경 정보가 표시되며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유관자에게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시그널링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노티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  <a:r>
              <a:rPr lang="ko-KR" altLang="en-US" sz="1200" dirty="0" smtClean="0">
                <a:solidFill>
                  <a:schemeClr val="dk1"/>
                </a:solidFill>
              </a:rPr>
              <a:t>된다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6" name="Rectangle 56"/>
          <p:cNvSpPr>
            <a:spLocks/>
          </p:cNvSpPr>
          <p:nvPr/>
        </p:nvSpPr>
        <p:spPr bwMode="auto">
          <a:xfrm>
            <a:off x="1061942" y="1916832"/>
            <a:ext cx="828092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Stakeholder</a:t>
            </a:r>
          </a:p>
        </p:txBody>
      </p:sp>
      <p:pic>
        <p:nvPicPr>
          <p:cNvPr id="37" name="Picture 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380" y="1498188"/>
            <a:ext cx="417155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8" name="모서리가 둥근 직사각형 37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실행기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시작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 일정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플래닝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프로세스 기반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플래닝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799496" y="44624"/>
            <a:ext cx="1027180" cy="84304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/>
          <a:stretch/>
        </p:blipFill>
        <p:spPr bwMode="auto">
          <a:xfrm>
            <a:off x="2577800" y="2096852"/>
            <a:ext cx="6947708" cy="335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7" b="92523"/>
          <a:stretch/>
        </p:blipFill>
        <p:spPr bwMode="auto">
          <a:xfrm>
            <a:off x="8301819" y="1784197"/>
            <a:ext cx="822523" cy="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2987080" y="1824789"/>
            <a:ext cx="8723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 Workspace</a:t>
            </a:r>
            <a:endParaRPr lang="en-US" altLang="ko-KR" sz="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3" b="92523"/>
          <a:stretch/>
        </p:blipFill>
        <p:spPr bwMode="auto">
          <a:xfrm>
            <a:off x="9139826" y="1789757"/>
            <a:ext cx="277670" cy="27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573057" y="2896525"/>
            <a:ext cx="543739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smtClean="0"/>
              <a:t>프로젝</a:t>
            </a:r>
            <a:r>
              <a:rPr lang="ko-KR" altLang="en-US" sz="700"/>
              <a:t>트</a:t>
            </a: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7476" r="52194" b="12420"/>
          <a:stretch/>
        </p:blipFill>
        <p:spPr bwMode="auto">
          <a:xfrm>
            <a:off x="3476836" y="2468810"/>
            <a:ext cx="2416680" cy="29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4" t="7476" r="12561" b="85140"/>
          <a:stretch/>
        </p:blipFill>
        <p:spPr bwMode="auto">
          <a:xfrm>
            <a:off x="3616456" y="2091277"/>
            <a:ext cx="2234297" cy="37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146" y="2214314"/>
            <a:ext cx="1535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OO Healthcare ERP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720752" y="3032956"/>
            <a:ext cx="939681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700" dirty="0" err="1" smtClean="0"/>
              <a:t>OOHealthcare</a:t>
            </a:r>
            <a:r>
              <a:rPr lang="en-US" altLang="ko-KR" sz="700" dirty="0" smtClean="0"/>
              <a:t> ERP</a:t>
            </a:r>
            <a:endParaRPr lang="ko-KR" altLang="en-US" sz="700" dirty="0"/>
          </a:p>
        </p:txBody>
      </p:sp>
      <p:sp>
        <p:nvSpPr>
          <p:cNvPr id="52" name="TextBox 51"/>
          <p:cNvSpPr txBox="1"/>
          <p:nvPr/>
        </p:nvSpPr>
        <p:spPr>
          <a:xfrm>
            <a:off x="3591909" y="2780928"/>
            <a:ext cx="605007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00" smtClean="0"/>
              <a:t>검</a:t>
            </a:r>
            <a:r>
              <a:rPr lang="ko-KR" altLang="en-US" sz="700"/>
              <a:t>색</a:t>
            </a:r>
            <a:endParaRPr lang="ko-KR" altLang="en-US" sz="700" dirty="0"/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43" y="2566240"/>
            <a:ext cx="3283543" cy="186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088904" y="3120933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Scrum Planning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4088904" y="3877017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Release Planning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4124908" y="4617132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Release Planning</a:t>
            </a:r>
            <a:endParaRPr lang="ko-KR" altLang="en-US" sz="700" dirty="0"/>
          </a:p>
        </p:txBody>
      </p:sp>
      <p:sp>
        <p:nvSpPr>
          <p:cNvPr id="42" name="타원 41"/>
          <p:cNvSpPr/>
          <p:nvPr/>
        </p:nvSpPr>
        <p:spPr>
          <a:xfrm>
            <a:off x="4464599" y="288713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5" t="19773" r="9305" b="26313"/>
          <a:stretch/>
        </p:blipFill>
        <p:spPr>
          <a:xfrm>
            <a:off x="3185386" y="2962939"/>
            <a:ext cx="5367058" cy="3204751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17639" y="4231831"/>
            <a:ext cx="771365" cy="169277"/>
          </a:xfrm>
          <a:prstGeom prst="rect">
            <a:avLst/>
          </a:prstGeom>
          <a:solidFill>
            <a:srgbClr val="1F497D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500" dirty="0" smtClean="0">
                <a:solidFill>
                  <a:schemeClr val="bg1"/>
                </a:solidFill>
              </a:rPr>
              <a:t>Due:   30</a:t>
            </a:r>
            <a:r>
              <a:rPr lang="en-US" altLang="ko-KR" sz="500" baseline="30000" dirty="0" smtClean="0">
                <a:solidFill>
                  <a:schemeClr val="bg1"/>
                </a:solidFill>
              </a:rPr>
              <a:t>th</a:t>
            </a:r>
            <a:r>
              <a:rPr lang="en-US" altLang="ko-KR" sz="500" dirty="0" smtClean="0">
                <a:solidFill>
                  <a:schemeClr val="bg1"/>
                </a:solidFill>
              </a:rPr>
              <a:t> Jan 2015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03237" y="3773825"/>
            <a:ext cx="782587" cy="169277"/>
          </a:xfrm>
          <a:prstGeom prst="rect">
            <a:avLst/>
          </a:prstGeom>
          <a:solidFill>
            <a:srgbClr val="1F497D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500" dirty="0" smtClean="0">
                <a:solidFill>
                  <a:schemeClr val="bg1"/>
                </a:solidFill>
              </a:rPr>
              <a:t>Due:   30</a:t>
            </a:r>
            <a:r>
              <a:rPr lang="en-US" altLang="ko-KR" sz="500" baseline="30000" dirty="0" smtClean="0">
                <a:solidFill>
                  <a:schemeClr val="bg1"/>
                </a:solidFill>
              </a:rPr>
              <a:t>th</a:t>
            </a:r>
            <a:r>
              <a:rPr lang="en-US" altLang="ko-KR" sz="500" dirty="0" smtClean="0">
                <a:solidFill>
                  <a:schemeClr val="bg1"/>
                </a:solidFill>
              </a:rPr>
              <a:t> Feb 2015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50753" y="4207348"/>
            <a:ext cx="827471" cy="1692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sz="500" dirty="0" smtClean="0">
                <a:solidFill>
                  <a:schemeClr val="bg1"/>
                </a:solidFill>
              </a:rPr>
              <a:t>Due:  </a:t>
            </a:r>
            <a:r>
              <a:rPr lang="en-US" altLang="ko-KR" sz="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be  set</a:t>
            </a:r>
            <a:endParaRPr lang="ko-KR" altLang="en-US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43843" y="4232399"/>
            <a:ext cx="827471" cy="1692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sz="500" dirty="0" smtClean="0">
                <a:solidFill>
                  <a:schemeClr val="bg1"/>
                </a:solidFill>
              </a:rPr>
              <a:t>Due:  </a:t>
            </a:r>
            <a:r>
              <a:rPr lang="en-US" altLang="ko-KR" sz="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to be  set</a:t>
            </a:r>
            <a:endParaRPr lang="ko-KR" altLang="en-US" sz="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187012" y="2996552"/>
            <a:ext cx="951327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Project Planning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67" y="4401677"/>
            <a:ext cx="677446" cy="61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타원 62"/>
          <p:cNvSpPr/>
          <p:nvPr/>
        </p:nvSpPr>
        <p:spPr>
          <a:xfrm>
            <a:off x="7619018" y="4131546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789845" y="2312876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8119721" y="2147367"/>
            <a:ext cx="1359550" cy="554417"/>
          </a:xfrm>
          <a:prstGeom prst="wedgeRectCallout">
            <a:avLst>
              <a:gd name="adj1" fmla="val -19232"/>
              <a:gd name="adj2" fmla="val -69051"/>
            </a:avLst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장진영님이 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Release Planning 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일정을 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6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일에서 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15</a:t>
            </a:r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일로 변경했습니다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lang="ko-KR" altLang="en-US" sz="8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8119721" y="2071565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886146" y="5697252"/>
            <a:ext cx="951327" cy="165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프로세스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862990" y="5697252"/>
            <a:ext cx="951327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알파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 bwMode="auto">
          <a:xfrm>
            <a:off x="325739" y="1040668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UI-EX-PL-ALP]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Picture 9" descr="C:\Users\mkayb_000\Downloads\다운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11" y="1510079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</a:t>
            </a:r>
            <a:r>
              <a:rPr lang="en-US" altLang="ko-KR" sz="1400" b="1" kern="0" dirty="0" smtClean="0">
                <a:solidFill>
                  <a:schemeClr val="bg1"/>
                </a:solidFill>
              </a:rPr>
              <a:t>&amp;</a:t>
            </a:r>
          </a:p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</a:t>
            </a:r>
            <a:r>
              <a:rPr lang="en-US" altLang="ko-KR" sz="1400" b="1" kern="0" dirty="0">
                <a:solidFill>
                  <a:schemeClr val="bg1"/>
                </a:solidFill>
              </a:rPr>
              <a:t>Orchestrator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3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Manager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알파의 진척을 기준으로 일정을 수립하고자 하는 경우는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알파뷰를</a:t>
            </a:r>
            <a:r>
              <a:rPr lang="ko-KR" altLang="en-US" sz="1200" dirty="0" smtClean="0">
                <a:solidFill>
                  <a:schemeClr val="dk1"/>
                </a:solidFill>
              </a:rPr>
              <a:t> 선택한다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상태바를</a:t>
            </a:r>
            <a:r>
              <a:rPr lang="ko-KR" altLang="en-US" sz="1200" dirty="0" smtClean="0">
                <a:solidFill>
                  <a:schemeClr val="dk1"/>
                </a:solidFill>
              </a:rPr>
              <a:t> 드래그하여 대략의 일정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그리드에</a:t>
            </a:r>
            <a:r>
              <a:rPr lang="ko-KR" altLang="en-US" sz="1200" dirty="0" smtClean="0">
                <a:solidFill>
                  <a:schemeClr val="dk1"/>
                </a:solidFill>
              </a:rPr>
              <a:t> 맞추어 일정을 설정한다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이때 우측에 드래그에 따른 상세 날짜가 표시된다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상세 날짜를 좀더 정확히 설</a:t>
            </a:r>
            <a:r>
              <a:rPr lang="ko-KR" altLang="en-US" sz="1200" dirty="0">
                <a:solidFill>
                  <a:schemeClr val="dk1"/>
                </a:solidFill>
              </a:rPr>
              <a:t>정</a:t>
            </a:r>
            <a:r>
              <a:rPr lang="ko-KR" altLang="en-US" sz="1200" dirty="0" smtClean="0">
                <a:solidFill>
                  <a:schemeClr val="dk1"/>
                </a:solidFill>
              </a:rPr>
              <a:t> 하기 위하여 상하 버튼을 클릭하여 일단위로 조정한다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알파뷰로</a:t>
            </a:r>
            <a:r>
              <a:rPr lang="ko-KR" altLang="en-US" sz="1200" dirty="0" smtClean="0">
                <a:solidFill>
                  <a:schemeClr val="dk1"/>
                </a:solidFill>
              </a:rPr>
              <a:t> 설정된 알파진척의 일정은 이 진척을 가능하게 하는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액티비티에</a:t>
            </a:r>
            <a:r>
              <a:rPr lang="ko-KR" altLang="en-US" sz="1200" dirty="0" smtClean="0">
                <a:solidFill>
                  <a:schemeClr val="dk1"/>
                </a:solidFill>
              </a:rPr>
              <a:t> 영향을 주어 프로세스 일정에 자동으로 반영된다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반대의 경우도 마찬가지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6" name="Rectangle 56"/>
          <p:cNvSpPr>
            <a:spLocks/>
          </p:cNvSpPr>
          <p:nvPr/>
        </p:nvSpPr>
        <p:spPr bwMode="auto">
          <a:xfrm>
            <a:off x="1061942" y="1916832"/>
            <a:ext cx="828092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Stakeholder</a:t>
            </a:r>
          </a:p>
        </p:txBody>
      </p:sp>
      <p:pic>
        <p:nvPicPr>
          <p:cNvPr id="37" name="Picture 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380" y="1498188"/>
            <a:ext cx="417155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8" name="모서리가 둥근 직사각형 37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실행기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시작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 일정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플래닝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알파 기반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플래닝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799496" y="44624"/>
            <a:ext cx="1027180" cy="84304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/>
          <a:stretch/>
        </p:blipFill>
        <p:spPr bwMode="auto">
          <a:xfrm>
            <a:off x="2577800" y="2096852"/>
            <a:ext cx="6947708" cy="335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7" b="92523"/>
          <a:stretch/>
        </p:blipFill>
        <p:spPr bwMode="auto">
          <a:xfrm>
            <a:off x="8301819" y="1784197"/>
            <a:ext cx="822523" cy="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2987080" y="1824789"/>
            <a:ext cx="8723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 Workspace</a:t>
            </a:r>
            <a:endParaRPr lang="en-US" altLang="ko-KR" sz="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3" b="92523"/>
          <a:stretch/>
        </p:blipFill>
        <p:spPr bwMode="auto">
          <a:xfrm>
            <a:off x="9139826" y="1789757"/>
            <a:ext cx="277670" cy="27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573057" y="2896525"/>
            <a:ext cx="543739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smtClean="0"/>
              <a:t>프로젝</a:t>
            </a:r>
            <a:r>
              <a:rPr lang="ko-KR" altLang="en-US" sz="700"/>
              <a:t>트</a:t>
            </a: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7476" r="52194" b="12420"/>
          <a:stretch/>
        </p:blipFill>
        <p:spPr bwMode="auto">
          <a:xfrm>
            <a:off x="3476836" y="2468810"/>
            <a:ext cx="2416680" cy="29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4" t="7476" r="12561" b="85140"/>
          <a:stretch/>
        </p:blipFill>
        <p:spPr bwMode="auto">
          <a:xfrm>
            <a:off x="3616456" y="2091277"/>
            <a:ext cx="2234297" cy="37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146" y="2214314"/>
            <a:ext cx="1535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OO Healthcare ERP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720752" y="3032956"/>
            <a:ext cx="939681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700" dirty="0" err="1" smtClean="0"/>
              <a:t>OOHealthcare</a:t>
            </a:r>
            <a:r>
              <a:rPr lang="en-US" altLang="ko-KR" sz="700" dirty="0" smtClean="0"/>
              <a:t> ERP</a:t>
            </a:r>
            <a:endParaRPr lang="ko-KR" altLang="en-US" sz="700" dirty="0"/>
          </a:p>
        </p:txBody>
      </p:sp>
      <p:sp>
        <p:nvSpPr>
          <p:cNvPr id="52" name="TextBox 51"/>
          <p:cNvSpPr txBox="1"/>
          <p:nvPr/>
        </p:nvSpPr>
        <p:spPr>
          <a:xfrm>
            <a:off x="3591909" y="2780928"/>
            <a:ext cx="605007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00" smtClean="0"/>
              <a:t>검</a:t>
            </a:r>
            <a:r>
              <a:rPr lang="ko-KR" altLang="en-US" sz="700"/>
              <a:t>색</a:t>
            </a:r>
            <a:endParaRPr lang="ko-KR" altLang="en-US" sz="700" dirty="0"/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43" y="2566240"/>
            <a:ext cx="3283543" cy="186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088904" y="3120933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Scrum Planning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4088904" y="3877017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Release Planning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4124908" y="4617132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Release Planning</a:t>
            </a:r>
            <a:endParaRPr lang="ko-KR" altLang="en-US" sz="700" dirty="0"/>
          </a:p>
        </p:txBody>
      </p:sp>
      <p:sp>
        <p:nvSpPr>
          <p:cNvPr id="42" name="타원 41"/>
          <p:cNvSpPr/>
          <p:nvPr/>
        </p:nvSpPr>
        <p:spPr>
          <a:xfrm>
            <a:off x="4464599" y="288713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5" t="19773" r="9305" b="26313"/>
          <a:stretch/>
        </p:blipFill>
        <p:spPr>
          <a:xfrm>
            <a:off x="3185386" y="2962939"/>
            <a:ext cx="5367058" cy="3204751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17639" y="4231831"/>
            <a:ext cx="771365" cy="169277"/>
          </a:xfrm>
          <a:prstGeom prst="rect">
            <a:avLst/>
          </a:prstGeom>
          <a:solidFill>
            <a:srgbClr val="1F497D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500" dirty="0" smtClean="0">
                <a:solidFill>
                  <a:schemeClr val="bg1"/>
                </a:solidFill>
              </a:rPr>
              <a:t>Due:   30</a:t>
            </a:r>
            <a:r>
              <a:rPr lang="en-US" altLang="ko-KR" sz="500" baseline="30000" dirty="0" smtClean="0">
                <a:solidFill>
                  <a:schemeClr val="bg1"/>
                </a:solidFill>
              </a:rPr>
              <a:t>th</a:t>
            </a:r>
            <a:r>
              <a:rPr lang="en-US" altLang="ko-KR" sz="500" dirty="0" smtClean="0">
                <a:solidFill>
                  <a:schemeClr val="bg1"/>
                </a:solidFill>
              </a:rPr>
              <a:t> Jan 2015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03237" y="3773825"/>
            <a:ext cx="782587" cy="169277"/>
          </a:xfrm>
          <a:prstGeom prst="rect">
            <a:avLst/>
          </a:prstGeom>
          <a:solidFill>
            <a:srgbClr val="1F497D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500" dirty="0" smtClean="0">
                <a:solidFill>
                  <a:schemeClr val="bg1"/>
                </a:solidFill>
              </a:rPr>
              <a:t>Due:   30</a:t>
            </a:r>
            <a:r>
              <a:rPr lang="en-US" altLang="ko-KR" sz="500" baseline="30000" dirty="0" smtClean="0">
                <a:solidFill>
                  <a:schemeClr val="bg1"/>
                </a:solidFill>
              </a:rPr>
              <a:t>th</a:t>
            </a:r>
            <a:r>
              <a:rPr lang="en-US" altLang="ko-KR" sz="500" dirty="0" smtClean="0">
                <a:solidFill>
                  <a:schemeClr val="bg1"/>
                </a:solidFill>
              </a:rPr>
              <a:t> Feb 2015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187012" y="2996552"/>
            <a:ext cx="951327" cy="16525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Project Planning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886146" y="5928046"/>
            <a:ext cx="951327" cy="16525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프로세스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862990" y="5928046"/>
            <a:ext cx="951327" cy="165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7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알파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</a:t>
            </a:r>
            <a:endParaRPr lang="ko-KR" altLang="en-US" sz="7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819924" y="5928046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587106" y="3297366"/>
            <a:ext cx="1835709" cy="22731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노력관점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7837903" y="3571970"/>
            <a:ext cx="542404" cy="1876713"/>
            <a:chOff x="8397661" y="2434672"/>
            <a:chExt cx="815252" cy="3710319"/>
          </a:xfrm>
        </p:grpSpPr>
        <p:sp>
          <p:nvSpPr>
            <p:cNvPr id="162" name="TextBox 161"/>
            <p:cNvSpPr txBox="1"/>
            <p:nvPr/>
          </p:nvSpPr>
          <p:spPr>
            <a:xfrm>
              <a:off x="8461629" y="2434672"/>
              <a:ext cx="679284" cy="212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" dirty="0" smtClean="0">
                  <a:latin typeface="+mj-lt"/>
                </a:rPr>
                <a:t>일의 방식</a:t>
              </a:r>
              <a:endParaRPr lang="ko-KR" altLang="en-US" sz="100" dirty="0">
                <a:latin typeface="+mj-lt"/>
              </a:endParaRPr>
            </a:p>
          </p:txBody>
        </p:sp>
        <p:sp>
          <p:nvSpPr>
            <p:cNvPr id="163" name="타원 162"/>
            <p:cNvSpPr/>
            <p:nvPr/>
          </p:nvSpPr>
          <p:spPr>
            <a:xfrm>
              <a:off x="8735361" y="6002551"/>
              <a:ext cx="162302" cy="1424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cxnSp>
          <p:nvCxnSpPr>
            <p:cNvPr id="164" name="직선 화살표 연결선 163"/>
            <p:cNvCxnSpPr/>
            <p:nvPr/>
          </p:nvCxnSpPr>
          <p:spPr>
            <a:xfrm>
              <a:off x="8787888" y="2775404"/>
              <a:ext cx="26768" cy="3214167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모서리가 둥근 직사각형 164"/>
            <p:cNvSpPr/>
            <p:nvPr/>
          </p:nvSpPr>
          <p:spPr>
            <a:xfrm>
              <a:off x="8397661" y="3530484"/>
              <a:ext cx="807223" cy="2876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원칙이 </a:t>
              </a:r>
              <a:r>
                <a:rPr lang="en-US" altLang="ko-KR" sz="1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00" dirty="0" smtClean="0">
                  <a:solidFill>
                    <a:schemeClr val="tx1"/>
                  </a:solidFill>
                </a:rPr>
              </a:br>
              <a:r>
                <a:rPr lang="ko-KR" altLang="en-US" sz="100" dirty="0" smtClean="0">
                  <a:solidFill>
                    <a:schemeClr val="tx1"/>
                  </a:solidFill>
                </a:rPr>
                <a:t>수립됨</a:t>
              </a:r>
              <a:endParaRPr lang="en-US" altLang="ko-KR" sz="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모서리가 둥근 직사각형 165"/>
            <p:cNvSpPr/>
            <p:nvPr/>
          </p:nvSpPr>
          <p:spPr>
            <a:xfrm>
              <a:off x="8397661" y="4101793"/>
              <a:ext cx="807223" cy="2793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기반이 정해짐</a:t>
              </a:r>
              <a:endParaRPr lang="en-US" altLang="ko-KR" sz="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397661" y="4434089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사용됨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8397661" y="4756833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" dirty="0" smtClean="0">
                  <a:solidFill>
                    <a:schemeClr val="tx1"/>
                  </a:solidFill>
                </a:rPr>
                <a:t>In Place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69" name="모서리가 둥근 직사각형 168"/>
            <p:cNvSpPr/>
            <p:nvPr/>
          </p:nvSpPr>
          <p:spPr>
            <a:xfrm>
              <a:off x="8397661" y="4993972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잘 작동함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8405690" y="5550097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err="1" smtClean="0">
                  <a:solidFill>
                    <a:schemeClr val="tx1"/>
                  </a:solidFill>
                </a:rPr>
                <a:t>사용완료</a:t>
              </a:r>
              <a:r>
                <a:rPr lang="ko-KR" altLang="en-US" sz="100" dirty="0" err="1">
                  <a:solidFill>
                    <a:schemeClr val="tx1"/>
                  </a:solidFill>
                </a:rPr>
                <a:t>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643098" y="3571970"/>
            <a:ext cx="537062" cy="1876713"/>
            <a:chOff x="6601827" y="2434672"/>
            <a:chExt cx="807223" cy="3710319"/>
          </a:xfrm>
        </p:grpSpPr>
        <p:sp>
          <p:nvSpPr>
            <p:cNvPr id="153" name="TextBox 152"/>
            <p:cNvSpPr txBox="1"/>
            <p:nvPr/>
          </p:nvSpPr>
          <p:spPr>
            <a:xfrm>
              <a:off x="6726852" y="2434672"/>
              <a:ext cx="557173" cy="212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" dirty="0" smtClean="0">
                  <a:latin typeface="+mj-lt"/>
                </a:rPr>
                <a:t>일</a:t>
              </a:r>
              <a:endParaRPr lang="ko-KR" altLang="en-US" sz="100" dirty="0">
                <a:latin typeface="+mj-lt"/>
              </a:endParaRPr>
            </a:p>
          </p:txBody>
        </p:sp>
        <p:cxnSp>
          <p:nvCxnSpPr>
            <p:cNvPr id="154" name="직선 화살표 연결선 153"/>
            <p:cNvCxnSpPr/>
            <p:nvPr/>
          </p:nvCxnSpPr>
          <p:spPr>
            <a:xfrm>
              <a:off x="6992054" y="2775404"/>
              <a:ext cx="26768" cy="3214167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모서리가 둥근 직사각형 154"/>
            <p:cNvSpPr/>
            <p:nvPr/>
          </p:nvSpPr>
          <p:spPr>
            <a:xfrm>
              <a:off x="6601827" y="2999687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시작됨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6601827" y="3599002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준비됨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6601827" y="4096202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시작함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6601827" y="4340955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컨트롤 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6601827" y="5208453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결과가 나옴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60" name="모서리가 둥근 직사각형 159"/>
            <p:cNvSpPr/>
            <p:nvPr/>
          </p:nvSpPr>
          <p:spPr>
            <a:xfrm>
              <a:off x="6601827" y="5556032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완료됨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61" name="타원 160"/>
            <p:cNvSpPr/>
            <p:nvPr/>
          </p:nvSpPr>
          <p:spPr>
            <a:xfrm>
              <a:off x="6939527" y="6002551"/>
              <a:ext cx="162302" cy="1424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</p:grpSp>
      <p:sp>
        <p:nvSpPr>
          <p:cNvPr id="70" name="모서리가 둥근 직사각형 69"/>
          <p:cNvSpPr/>
          <p:nvPr/>
        </p:nvSpPr>
        <p:spPr>
          <a:xfrm>
            <a:off x="5239890" y="3294800"/>
            <a:ext cx="1293526" cy="2275763"/>
          </a:xfrm>
          <a:prstGeom prst="roundRect">
            <a:avLst/>
          </a:prstGeom>
          <a:solidFill>
            <a:srgbClr val="F8F6A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솔루션관점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5885258" y="3533345"/>
            <a:ext cx="636668" cy="1915338"/>
            <a:chOff x="5462766" y="2358309"/>
            <a:chExt cx="956935" cy="3786682"/>
          </a:xfrm>
        </p:grpSpPr>
        <p:sp>
          <p:nvSpPr>
            <p:cNvPr id="144" name="TextBox 143"/>
            <p:cNvSpPr txBox="1"/>
            <p:nvPr/>
          </p:nvSpPr>
          <p:spPr>
            <a:xfrm>
              <a:off x="5462766" y="2358309"/>
              <a:ext cx="956935" cy="243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" dirty="0" smtClean="0">
                  <a:latin typeface="+mj-lt"/>
                </a:rPr>
                <a:t>소프트웨어</a:t>
              </a:r>
              <a:r>
                <a:rPr lang="en-US" altLang="ko-KR" sz="100" dirty="0" smtClean="0">
                  <a:latin typeface="+mj-lt"/>
                </a:rPr>
                <a:t/>
              </a:r>
              <a:br>
                <a:rPr lang="en-US" altLang="ko-KR" sz="100" dirty="0" smtClean="0">
                  <a:latin typeface="+mj-lt"/>
                </a:rPr>
              </a:br>
              <a:r>
                <a:rPr lang="ko-KR" altLang="en-US" sz="100" dirty="0" smtClean="0">
                  <a:latin typeface="+mj-lt"/>
                </a:rPr>
                <a:t>시스템</a:t>
              </a:r>
              <a:endParaRPr lang="ko-KR" altLang="en-US" sz="100" dirty="0">
                <a:latin typeface="+mj-lt"/>
              </a:endParaRPr>
            </a:p>
          </p:txBody>
        </p:sp>
        <p:cxnSp>
          <p:nvCxnSpPr>
            <p:cNvPr id="145" name="직선 화살표 연결선 144"/>
            <p:cNvCxnSpPr/>
            <p:nvPr/>
          </p:nvCxnSpPr>
          <p:spPr>
            <a:xfrm>
              <a:off x="5927849" y="2775404"/>
              <a:ext cx="26768" cy="3214167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모서리가 둥근 직사각형 145"/>
            <p:cNvSpPr/>
            <p:nvPr/>
          </p:nvSpPr>
          <p:spPr>
            <a:xfrm>
              <a:off x="5537622" y="3544973"/>
              <a:ext cx="807223" cy="2876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37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rgbClr val="FF0000"/>
                  </a:solidFill>
                </a:rPr>
                <a:t>아키텍처가 </a:t>
              </a:r>
              <a:r>
                <a:rPr lang="en-US" altLang="ko-KR" sz="100" dirty="0" smtClean="0">
                  <a:solidFill>
                    <a:srgbClr val="FF0000"/>
                  </a:solidFill>
                </a:rPr>
                <a:t/>
              </a:r>
              <a:br>
                <a:rPr lang="en-US" altLang="ko-KR" sz="100" dirty="0" smtClean="0">
                  <a:solidFill>
                    <a:srgbClr val="FF0000"/>
                  </a:solidFill>
                </a:rPr>
              </a:br>
              <a:r>
                <a:rPr lang="ko-KR" altLang="en-US" sz="100" dirty="0" smtClean="0">
                  <a:solidFill>
                    <a:srgbClr val="FF0000"/>
                  </a:solidFill>
                </a:rPr>
                <a:t>선택됨</a:t>
              </a:r>
              <a:endParaRPr lang="ko-KR" altLang="en-US" sz="100" dirty="0">
                <a:solidFill>
                  <a:srgbClr val="FF0000"/>
                </a:solidFill>
              </a:endParaRPr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5537622" y="4272989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데모 가능함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5537622" y="4750440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err="1" smtClean="0">
                  <a:solidFill>
                    <a:schemeClr val="tx1"/>
                  </a:solidFill>
                </a:rPr>
                <a:t>사용가능함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5537622" y="5012887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err="1" smtClean="0">
                  <a:solidFill>
                    <a:schemeClr val="tx1"/>
                  </a:solidFill>
                </a:rPr>
                <a:t>출시준비</a:t>
              </a:r>
              <a:r>
                <a:rPr lang="ko-KR" altLang="en-US" sz="100" dirty="0" err="1">
                  <a:solidFill>
                    <a:schemeClr val="tx1"/>
                  </a:solidFill>
                </a:rPr>
                <a:t>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5537622" y="5274493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err="1" smtClean="0">
                  <a:solidFill>
                    <a:schemeClr val="tx1"/>
                  </a:solidFill>
                </a:rPr>
                <a:t>운영가능함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5537622" y="5546389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" dirty="0" smtClean="0">
                  <a:solidFill>
                    <a:schemeClr val="tx1"/>
                  </a:solidFill>
                </a:rPr>
                <a:t>Retired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5881008" y="6002551"/>
              <a:ext cx="162302" cy="14244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948703" y="3297692"/>
            <a:ext cx="1236775" cy="2272872"/>
            <a:chOff x="2552054" y="1892416"/>
            <a:chExt cx="1858918" cy="4493537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2552054" y="1892416"/>
              <a:ext cx="1858918" cy="449353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고객관점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887599" y="1991979"/>
              <a:ext cx="521177" cy="39551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endParaRPr lang="ko-KR" altLang="en-US" sz="700" dirty="0">
                <a:latin typeface="+mj-lt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4602637" y="3572171"/>
            <a:ext cx="537062" cy="1876512"/>
            <a:chOff x="3534941" y="2435070"/>
            <a:chExt cx="807223" cy="3709921"/>
          </a:xfrm>
        </p:grpSpPr>
        <p:sp>
          <p:nvSpPr>
            <p:cNvPr id="133" name="TextBox 132"/>
            <p:cNvSpPr txBox="1"/>
            <p:nvPr/>
          </p:nvSpPr>
          <p:spPr>
            <a:xfrm>
              <a:off x="3562728" y="2435070"/>
              <a:ext cx="751644" cy="212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" dirty="0" smtClean="0">
                  <a:latin typeface="+mj-lt"/>
                </a:rPr>
                <a:t>비즈니스 기회</a:t>
              </a:r>
              <a:endParaRPr lang="ko-KR" altLang="en-US" sz="100" dirty="0">
                <a:latin typeface="+mj-lt"/>
              </a:endParaRPr>
            </a:p>
          </p:txBody>
        </p:sp>
        <p:cxnSp>
          <p:nvCxnSpPr>
            <p:cNvPr id="134" name="직선 화살표 연결선 133"/>
            <p:cNvCxnSpPr/>
            <p:nvPr/>
          </p:nvCxnSpPr>
          <p:spPr>
            <a:xfrm>
              <a:off x="3925168" y="2775404"/>
              <a:ext cx="26768" cy="3214167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타원 134"/>
            <p:cNvSpPr/>
            <p:nvPr/>
          </p:nvSpPr>
          <p:spPr>
            <a:xfrm>
              <a:off x="3854268" y="6002551"/>
              <a:ext cx="162302" cy="1424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3534941" y="2983951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식별됨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3534941" y="3252089"/>
              <a:ext cx="807223" cy="2876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솔루션이 </a:t>
              </a:r>
              <a:r>
                <a:rPr lang="en-US" altLang="ko-KR" sz="1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00" dirty="0" smtClean="0">
                  <a:solidFill>
                    <a:schemeClr val="tx1"/>
                  </a:solidFill>
                </a:rPr>
              </a:br>
              <a:r>
                <a:rPr lang="ko-KR" altLang="en-US" sz="100" dirty="0" smtClean="0">
                  <a:solidFill>
                    <a:schemeClr val="tx1"/>
                  </a:solidFill>
                </a:rPr>
                <a:t>필요함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3534941" y="3647115"/>
              <a:ext cx="807223" cy="2876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37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rgbClr val="FF0000"/>
                  </a:solidFill>
                </a:rPr>
                <a:t>가치명제가 </a:t>
              </a:r>
              <a:r>
                <a:rPr lang="en-US" altLang="ko-KR" sz="100" dirty="0" smtClean="0">
                  <a:solidFill>
                    <a:srgbClr val="FF0000"/>
                  </a:solidFill>
                </a:rPr>
                <a:t/>
              </a:r>
              <a:br>
                <a:rPr lang="en-US" altLang="ko-KR" sz="100" dirty="0" smtClean="0">
                  <a:solidFill>
                    <a:srgbClr val="FF0000"/>
                  </a:solidFill>
                </a:rPr>
              </a:br>
              <a:r>
                <a:rPr lang="ko-KR" altLang="en-US" sz="100" dirty="0" smtClean="0">
                  <a:solidFill>
                    <a:srgbClr val="FF0000"/>
                  </a:solidFill>
                </a:rPr>
                <a:t>분명해짐</a:t>
              </a:r>
              <a:endParaRPr lang="ko-KR" altLang="en-US" sz="100" dirty="0">
                <a:solidFill>
                  <a:srgbClr val="FF0000"/>
                </a:solidFill>
              </a:endParaRPr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3534941" y="5138937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가치를 냄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3534941" y="4260612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현실적임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3534941" y="5431546"/>
              <a:ext cx="807223" cy="2872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이익을 </a:t>
              </a:r>
              <a:r>
                <a:rPr lang="en-US" altLang="ko-KR" sz="1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00" dirty="0" smtClean="0">
                  <a:solidFill>
                    <a:schemeClr val="tx1"/>
                  </a:solidFill>
                </a:rPr>
              </a:br>
              <a:r>
                <a:rPr lang="ko-KR" altLang="en-US" sz="100" dirty="0" smtClean="0">
                  <a:solidFill>
                    <a:schemeClr val="tx1"/>
                  </a:solidFill>
                </a:rPr>
                <a:t>가져다 줌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013889" y="3572171"/>
            <a:ext cx="537062" cy="1876512"/>
            <a:chOff x="2650031" y="2435069"/>
            <a:chExt cx="807223" cy="3709922"/>
          </a:xfrm>
        </p:grpSpPr>
        <p:sp>
          <p:nvSpPr>
            <p:cNvPr id="124" name="TextBox 123"/>
            <p:cNvSpPr txBox="1"/>
            <p:nvPr/>
          </p:nvSpPr>
          <p:spPr>
            <a:xfrm>
              <a:off x="2702695" y="2435069"/>
              <a:ext cx="701894" cy="212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" dirty="0" smtClean="0">
                  <a:latin typeface="+mj-lt"/>
                </a:rPr>
                <a:t>이해관계자</a:t>
              </a:r>
              <a:endParaRPr lang="ko-KR" altLang="en-US" sz="100" dirty="0">
                <a:latin typeface="+mj-lt"/>
              </a:endParaRPr>
            </a:p>
          </p:txBody>
        </p:sp>
        <p:cxnSp>
          <p:nvCxnSpPr>
            <p:cNvPr id="125" name="직선 화살표 연결선 124"/>
            <p:cNvCxnSpPr/>
            <p:nvPr/>
          </p:nvCxnSpPr>
          <p:spPr>
            <a:xfrm>
              <a:off x="3040258" y="2775404"/>
              <a:ext cx="26768" cy="3214167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/>
            <p:cNvSpPr/>
            <p:nvPr/>
          </p:nvSpPr>
          <p:spPr>
            <a:xfrm>
              <a:off x="3026057" y="6002551"/>
              <a:ext cx="162302" cy="14244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2650031" y="2988030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식별됨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2650031" y="3748623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37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rgbClr val="FF0000"/>
                  </a:solidFill>
                </a:rPr>
                <a:t> 대표가 선정됨</a:t>
              </a:r>
              <a:endParaRPr lang="ko-KR" altLang="en-US" sz="100" dirty="0">
                <a:solidFill>
                  <a:srgbClr val="FF0000"/>
                </a:solidFill>
              </a:endParaRPr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2650031" y="4985860"/>
              <a:ext cx="807223" cy="2872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구현체에 만족함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30" name="모서리가 둥근 직사각형 129"/>
            <p:cNvSpPr/>
            <p:nvPr/>
          </p:nvSpPr>
          <p:spPr>
            <a:xfrm>
              <a:off x="2650031" y="4266776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관여함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2650031" y="5402954"/>
              <a:ext cx="807223" cy="2872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사용에 만족함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2650031" y="4721843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합의됨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315463" y="3571970"/>
            <a:ext cx="537062" cy="1876713"/>
            <a:chOff x="4606343" y="2434672"/>
            <a:chExt cx="807223" cy="3710319"/>
          </a:xfrm>
        </p:grpSpPr>
        <p:sp>
          <p:nvSpPr>
            <p:cNvPr id="110" name="TextBox 109"/>
            <p:cNvSpPr txBox="1"/>
            <p:nvPr/>
          </p:nvSpPr>
          <p:spPr>
            <a:xfrm>
              <a:off x="4661245" y="2434672"/>
              <a:ext cx="665714" cy="212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 dirty="0" smtClean="0">
                  <a:latin typeface="+mj-lt"/>
                </a:rPr>
                <a:t>요구사항</a:t>
              </a:r>
              <a:endParaRPr lang="ko-KR" altLang="en-US" sz="100" dirty="0">
                <a:latin typeface="+mj-lt"/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>
              <a:off x="4996570" y="2775404"/>
              <a:ext cx="26768" cy="3214167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모서리가 둥근 직사각형 111"/>
            <p:cNvSpPr/>
            <p:nvPr/>
          </p:nvSpPr>
          <p:spPr>
            <a:xfrm>
              <a:off x="4606343" y="3489461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생각함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4606343" y="3738932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" dirty="0" smtClean="0">
                  <a:solidFill>
                    <a:schemeClr val="tx1"/>
                  </a:solidFill>
                </a:rPr>
                <a:t>Bounded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4606343" y="4270215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" dirty="0" smtClean="0">
                  <a:solidFill>
                    <a:schemeClr val="tx1"/>
                  </a:solidFill>
                </a:rPr>
                <a:t>Coherent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15" name="모서리가 둥근 직사각형 114"/>
            <p:cNvSpPr/>
            <p:nvPr/>
          </p:nvSpPr>
          <p:spPr>
            <a:xfrm>
              <a:off x="4606343" y="4721843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" dirty="0" smtClean="0">
                  <a:solidFill>
                    <a:schemeClr val="tx1"/>
                  </a:solidFill>
                </a:rPr>
                <a:t>Acceptable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4606343" y="4962385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" dirty="0" smtClean="0">
                  <a:solidFill>
                    <a:schemeClr val="tx1"/>
                  </a:solidFill>
                </a:rPr>
                <a:t>Addressed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4606343" y="5189615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" dirty="0" smtClean="0">
                  <a:solidFill>
                    <a:schemeClr val="tx1"/>
                  </a:solidFill>
                </a:rPr>
                <a:t>Fulfilled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4934567" y="6002551"/>
              <a:ext cx="162302" cy="14244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119" name="아래쪽 화살표 118"/>
            <p:cNvSpPr/>
            <p:nvPr/>
          </p:nvSpPr>
          <p:spPr>
            <a:xfrm>
              <a:off x="4953000" y="3897346"/>
              <a:ext cx="112458" cy="385421"/>
            </a:xfrm>
            <a:prstGeom prst="downArrow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683723" y="3891245"/>
            <a:ext cx="664010" cy="583851"/>
            <a:chOff x="6674211" y="3059418"/>
            <a:chExt cx="998031" cy="1154291"/>
          </a:xfrm>
        </p:grpSpPr>
        <p:sp>
          <p:nvSpPr>
            <p:cNvPr id="94" name="타원 93"/>
            <p:cNvSpPr/>
            <p:nvPr/>
          </p:nvSpPr>
          <p:spPr>
            <a:xfrm>
              <a:off x="6674211" y="4132930"/>
              <a:ext cx="75847" cy="807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7561194" y="3059418"/>
              <a:ext cx="111048" cy="107517"/>
              <a:chOff x="-328460" y="2934053"/>
              <a:chExt cx="147805" cy="148236"/>
            </a:xfrm>
          </p:grpSpPr>
          <p:sp>
            <p:nvSpPr>
              <p:cNvPr id="104" name="이등변 삼각형 103"/>
              <p:cNvSpPr/>
              <p:nvPr/>
            </p:nvSpPr>
            <p:spPr>
              <a:xfrm rot="5400000">
                <a:off x="-286848" y="2970248"/>
                <a:ext cx="83432" cy="75847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-328460" y="2934053"/>
                <a:ext cx="147805" cy="14823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</p:grpSp>
      </p:grpSp>
      <p:grpSp>
        <p:nvGrpSpPr>
          <p:cNvPr id="79" name="그룹 78"/>
          <p:cNvGrpSpPr/>
          <p:nvPr/>
        </p:nvGrpSpPr>
        <p:grpSpPr>
          <a:xfrm>
            <a:off x="7122467" y="3348052"/>
            <a:ext cx="651024" cy="2100631"/>
            <a:chOff x="7322336" y="1991980"/>
            <a:chExt cx="978513" cy="4153011"/>
          </a:xfrm>
        </p:grpSpPr>
        <p:sp>
          <p:nvSpPr>
            <p:cNvPr id="83" name="TextBox 82"/>
            <p:cNvSpPr txBox="1"/>
            <p:nvPr/>
          </p:nvSpPr>
          <p:spPr>
            <a:xfrm>
              <a:off x="7322336" y="1991980"/>
              <a:ext cx="521178" cy="395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700" dirty="0">
                <a:latin typeface="+mj-l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618649" y="2434673"/>
              <a:ext cx="557175" cy="212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" dirty="0" smtClean="0">
                  <a:latin typeface="+mj-lt"/>
                </a:rPr>
                <a:t>팀</a:t>
              </a:r>
              <a:endParaRPr lang="ko-KR" altLang="en-US" sz="100" dirty="0">
                <a:latin typeface="+mj-lt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7831326" y="6002551"/>
              <a:ext cx="162302" cy="1424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>
              <a:off x="7883853" y="2775404"/>
              <a:ext cx="26768" cy="3214167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모서리가 둥근 직사각형 86"/>
            <p:cNvSpPr/>
            <p:nvPr/>
          </p:nvSpPr>
          <p:spPr>
            <a:xfrm>
              <a:off x="7493626" y="4208406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조직화 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7493626" y="4440436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협업됨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7493626" y="4899743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성과를 냄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7493626" y="5414945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chemeClr val="tx1"/>
                  </a:solidFill>
                </a:rPr>
                <a:t>해산</a:t>
              </a:r>
              <a:endParaRPr lang="ko-KR" alt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7493626" y="3043775"/>
              <a:ext cx="807223" cy="1487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37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" dirty="0" smtClean="0">
                  <a:solidFill>
                    <a:srgbClr val="FF0000"/>
                  </a:solidFill>
                </a:rPr>
                <a:t>모여</a:t>
              </a:r>
              <a:r>
                <a:rPr lang="ko-KR" altLang="en-US" sz="100" dirty="0">
                  <a:solidFill>
                    <a:srgbClr val="FF0000"/>
                  </a:solidFill>
                </a:rPr>
                <a:t>짐</a:t>
              </a:r>
            </a:p>
          </p:txBody>
        </p:sp>
        <p:sp>
          <p:nvSpPr>
            <p:cNvPr id="92" name="아래쪽 화살표 91"/>
            <p:cNvSpPr/>
            <p:nvPr/>
          </p:nvSpPr>
          <p:spPr>
            <a:xfrm>
              <a:off x="7831326" y="3188834"/>
              <a:ext cx="123898" cy="1019572"/>
            </a:xfrm>
            <a:prstGeom prst="down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cxnSp>
        <p:nvCxnSpPr>
          <p:cNvPr id="171" name="직선 연결선 170"/>
          <p:cNvCxnSpPr/>
          <p:nvPr/>
        </p:nvCxnSpPr>
        <p:spPr>
          <a:xfrm>
            <a:off x="3188804" y="4761148"/>
            <a:ext cx="5261497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3224808" y="5013176"/>
            <a:ext cx="5261497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3188804" y="4077072"/>
            <a:ext cx="5261497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3188804" y="3825044"/>
            <a:ext cx="5261497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188804" y="4329100"/>
            <a:ext cx="5261497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3188804" y="4545124"/>
            <a:ext cx="5261497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3224928" y="3290858"/>
            <a:ext cx="647952" cy="222637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altLang="ko-KR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Mar, 15</a:t>
            </a:r>
          </a:p>
          <a:p>
            <a:pPr algn="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Apr</a:t>
            </a:r>
          </a:p>
          <a:p>
            <a:pPr algn="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May</a:t>
            </a:r>
          </a:p>
          <a:p>
            <a:pPr algn="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June</a:t>
            </a:r>
          </a:p>
          <a:p>
            <a:pPr algn="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July</a:t>
            </a:r>
          </a:p>
          <a:p>
            <a:pPr algn="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Aug</a:t>
            </a:r>
          </a:p>
          <a:p>
            <a:pPr algn="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Sep</a:t>
            </a:r>
          </a:p>
        </p:txBody>
      </p:sp>
      <p:sp>
        <p:nvSpPr>
          <p:cNvPr id="178" name="사각형 설명선 177"/>
          <p:cNvSpPr/>
          <p:nvPr/>
        </p:nvSpPr>
        <p:spPr>
          <a:xfrm>
            <a:off x="6520912" y="4172790"/>
            <a:ext cx="1359550" cy="554417"/>
          </a:xfrm>
          <a:prstGeom prst="wedgeRectCallout">
            <a:avLst>
              <a:gd name="adj1" fmla="val -57665"/>
              <a:gd name="adj2" fmla="val 13414"/>
            </a:avLst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</a:t>
            </a:r>
            <a:r>
              <a:rPr lang="en-US" altLang="ko-KR" sz="800" baseline="30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th</a:t>
            </a:r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July 2015</a:t>
            </a:r>
            <a:endParaRPr lang="ko-KR" altLang="en-US" sz="8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위쪽/아래쪽 화살표 12"/>
          <p:cNvSpPr/>
          <p:nvPr/>
        </p:nvSpPr>
        <p:spPr>
          <a:xfrm>
            <a:off x="6249144" y="4221090"/>
            <a:ext cx="175646" cy="559828"/>
          </a:xfrm>
          <a:prstGeom prst="upDownArrow">
            <a:avLst/>
          </a:prstGeom>
          <a:solidFill>
            <a:srgbClr val="FF0000"/>
          </a:solidFill>
          <a:ln w="19050">
            <a:solidFill>
              <a:srgbClr val="FF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79" name="타원 178"/>
          <p:cNvSpPr/>
          <p:nvPr/>
        </p:nvSpPr>
        <p:spPr>
          <a:xfrm>
            <a:off x="6096129" y="459493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7490021" y="414901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이등변 삼각형 15"/>
          <p:cNvSpPr/>
          <p:nvPr/>
        </p:nvSpPr>
        <p:spPr>
          <a:xfrm>
            <a:off x="6726281" y="4388517"/>
            <a:ext cx="70748" cy="45719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82" name="이등변 삼각형 181"/>
          <p:cNvSpPr/>
          <p:nvPr/>
        </p:nvSpPr>
        <p:spPr>
          <a:xfrm flipV="1">
            <a:off x="6726281" y="4521506"/>
            <a:ext cx="81652" cy="45719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377208" y="5229200"/>
            <a:ext cx="5261497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59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 bwMode="auto">
          <a:xfrm>
            <a:off x="325739" y="1040668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UI-EX-WIH]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Picture 9" descr="C:\Users\mkayb_000\Downloads\다운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11" y="1510079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</a:t>
            </a:r>
            <a:r>
              <a:rPr lang="en-US" altLang="ko-KR" sz="1400" b="1" kern="0" dirty="0" smtClean="0">
                <a:solidFill>
                  <a:schemeClr val="bg1"/>
                </a:solidFill>
              </a:rPr>
              <a:t>&amp;</a:t>
            </a:r>
          </a:p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 smtClean="0">
                <a:solidFill>
                  <a:schemeClr val="bg1"/>
                </a:solidFill>
              </a:rPr>
              <a:t>Method </a:t>
            </a:r>
            <a:r>
              <a:rPr lang="en-US" altLang="ko-KR" sz="1400" b="1" kern="0" dirty="0">
                <a:solidFill>
                  <a:schemeClr val="bg1"/>
                </a:solidFill>
              </a:rPr>
              <a:t>Orchestrator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3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Manager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처리할 워크아이템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인스턴스화된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</a:t>
            </a:r>
            <a:r>
              <a:rPr lang="en-US" altLang="ko-KR" sz="1200" dirty="0" smtClean="0">
                <a:solidFill>
                  <a:schemeClr val="dk1"/>
                </a:solidFill>
              </a:rPr>
              <a:t>) </a:t>
            </a:r>
            <a:r>
              <a:rPr lang="ko-KR" altLang="en-US" sz="1200" dirty="0" smtClean="0">
                <a:solidFill>
                  <a:schemeClr val="dk1"/>
                </a:solidFill>
              </a:rPr>
              <a:t>을 클릭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세부액티비티</a:t>
            </a:r>
            <a:r>
              <a:rPr lang="ko-KR" altLang="en-US" sz="1200" dirty="0" smtClean="0">
                <a:solidFill>
                  <a:schemeClr val="dk1"/>
                </a:solidFill>
              </a:rPr>
              <a:t> 설명이 나타남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관련 산출물을 클릭하면 기존 단계에서 생성된 것이면 그것이 열리고 처음 생성되는 것이면 새롭게 생성시킴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이때 사용할 수 있는 </a:t>
            </a:r>
            <a:r>
              <a:rPr lang="en-US" altLang="ko-KR" sz="1200" dirty="0" smtClean="0">
                <a:solidFill>
                  <a:schemeClr val="dk1"/>
                </a:solidFill>
              </a:rPr>
              <a:t>Third-party online </a:t>
            </a:r>
            <a:r>
              <a:rPr lang="ko-KR" altLang="en-US" sz="1200" dirty="0" smtClean="0">
                <a:solidFill>
                  <a:schemeClr val="dk1"/>
                </a:solidFill>
              </a:rPr>
              <a:t>도구들이 선택될 수 있음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해당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액티비티에</a:t>
            </a:r>
            <a:r>
              <a:rPr lang="ko-KR" altLang="en-US" sz="1200" dirty="0" smtClean="0">
                <a:solidFill>
                  <a:schemeClr val="dk1"/>
                </a:solidFill>
              </a:rPr>
              <a:t> 부수적인 다양한 코멘트와 활동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파일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메모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문서첨부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문서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코멘팅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화상회의</a:t>
            </a:r>
            <a:r>
              <a:rPr lang="en-US" altLang="ko-KR" sz="1200" dirty="0" smtClean="0">
                <a:solidFill>
                  <a:schemeClr val="dk1"/>
                </a:solidFill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</a:rPr>
              <a:t>소스첨부</a:t>
            </a:r>
            <a:r>
              <a:rPr lang="en-US" altLang="ko-KR" sz="1200" dirty="0" smtClean="0">
                <a:solidFill>
                  <a:schemeClr val="dk1"/>
                </a:solidFill>
              </a:rPr>
              <a:t>) </a:t>
            </a:r>
            <a:r>
              <a:rPr lang="ko-KR" altLang="en-US" sz="1200" dirty="0" smtClean="0">
                <a:solidFill>
                  <a:schemeClr val="dk1"/>
                </a:solidFill>
              </a:rPr>
              <a:t>들을 할 수 있음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6" name="Rectangle 56"/>
          <p:cNvSpPr>
            <a:spLocks/>
          </p:cNvSpPr>
          <p:nvPr/>
        </p:nvSpPr>
        <p:spPr bwMode="auto">
          <a:xfrm>
            <a:off x="1061942" y="1916832"/>
            <a:ext cx="828092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Stakeholder</a:t>
            </a:r>
          </a:p>
        </p:txBody>
      </p:sp>
      <p:pic>
        <p:nvPicPr>
          <p:cNvPr id="37" name="Picture 5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380" y="1498188"/>
            <a:ext cx="417155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8" name="모서리가 둥근 직사각형 37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872716"/>
            <a:ext cx="526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실행기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시작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시작된 프로젝트 워크스페이스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워크아이템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핸들러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799496" y="44624"/>
            <a:ext cx="1027180" cy="84304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/>
          <a:stretch/>
        </p:blipFill>
        <p:spPr bwMode="auto">
          <a:xfrm>
            <a:off x="2577800" y="2096852"/>
            <a:ext cx="6947708" cy="335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7" b="92523"/>
          <a:stretch/>
        </p:blipFill>
        <p:spPr bwMode="auto">
          <a:xfrm>
            <a:off x="8301819" y="1784197"/>
            <a:ext cx="822523" cy="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2987080" y="1824789"/>
            <a:ext cx="8723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 Workspace</a:t>
            </a:r>
            <a:endParaRPr lang="en-US" altLang="ko-KR" sz="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3" b="92523"/>
          <a:stretch/>
        </p:blipFill>
        <p:spPr bwMode="auto">
          <a:xfrm>
            <a:off x="9139826" y="1789757"/>
            <a:ext cx="277670" cy="27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573057" y="2896525"/>
            <a:ext cx="543739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smtClean="0"/>
              <a:t>프로젝</a:t>
            </a:r>
            <a:r>
              <a:rPr lang="ko-KR" altLang="en-US" sz="700"/>
              <a:t>트</a:t>
            </a: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7476" r="52194" b="12420"/>
          <a:stretch/>
        </p:blipFill>
        <p:spPr bwMode="auto">
          <a:xfrm>
            <a:off x="3508428" y="2432806"/>
            <a:ext cx="2416680" cy="29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4" t="7476" r="12561" b="85140"/>
          <a:stretch/>
        </p:blipFill>
        <p:spPr bwMode="auto">
          <a:xfrm>
            <a:off x="3616456" y="2091277"/>
            <a:ext cx="2234297" cy="37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146" y="2096852"/>
            <a:ext cx="1535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OO Healthcare ERP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720752" y="3032956"/>
            <a:ext cx="939681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700" dirty="0" err="1" smtClean="0"/>
              <a:t>OOHealthcare</a:t>
            </a:r>
            <a:r>
              <a:rPr lang="en-US" altLang="ko-KR" sz="700" dirty="0" smtClean="0"/>
              <a:t> ERP</a:t>
            </a:r>
            <a:endParaRPr lang="ko-KR" altLang="en-US" sz="700" dirty="0"/>
          </a:p>
        </p:txBody>
      </p:sp>
      <p:sp>
        <p:nvSpPr>
          <p:cNvPr id="52" name="TextBox 51"/>
          <p:cNvSpPr txBox="1"/>
          <p:nvPr/>
        </p:nvSpPr>
        <p:spPr>
          <a:xfrm>
            <a:off x="3591909" y="2780928"/>
            <a:ext cx="605007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00" smtClean="0"/>
              <a:t>검</a:t>
            </a:r>
            <a:r>
              <a:rPr lang="ko-KR" altLang="en-US" sz="700"/>
              <a:t>색</a:t>
            </a:r>
            <a:endParaRPr lang="ko-KR" altLang="en-US" sz="700" dirty="0"/>
          </a:p>
        </p:txBody>
      </p:sp>
      <p:sp>
        <p:nvSpPr>
          <p:cNvPr id="53" name="타원 52"/>
          <p:cNvSpPr/>
          <p:nvPr/>
        </p:nvSpPr>
        <p:spPr>
          <a:xfrm>
            <a:off x="3815342" y="390124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61112" y="2386970"/>
            <a:ext cx="3456384" cy="3886346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102" y="2700538"/>
            <a:ext cx="3170969" cy="165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088904" y="3120933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Scrum Planning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4088904" y="3877017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Release Planning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4124908" y="4617132"/>
            <a:ext cx="1548172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Release Planning</a:t>
            </a:r>
            <a:endParaRPr lang="ko-KR" altLang="en-US" sz="700" dirty="0"/>
          </a:p>
        </p:txBody>
      </p:sp>
      <p:sp>
        <p:nvSpPr>
          <p:cNvPr id="46" name="타원 45"/>
          <p:cNvSpPr/>
          <p:nvPr/>
        </p:nvSpPr>
        <p:spPr>
          <a:xfrm>
            <a:off x="5961112" y="234888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37018" y="2132856"/>
            <a:ext cx="1992346" cy="2541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Release Planning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97116" y="2528900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i="1" u="sng" dirty="0" smtClean="0">
                <a:solidFill>
                  <a:schemeClr val="accent1"/>
                </a:solidFill>
              </a:rPr>
              <a:t>Activity Information:</a:t>
            </a:r>
            <a:endParaRPr lang="en-US" altLang="ko-KR" sz="800" i="1" u="sng" dirty="0">
              <a:solidFill>
                <a:schemeClr val="accent1"/>
              </a:solidFill>
            </a:endParaRPr>
          </a:p>
          <a:p>
            <a:endParaRPr lang="ko-KR" altLang="en-US" sz="800" i="1" u="sng" dirty="0">
              <a:solidFill>
                <a:schemeClr val="accent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51654" y="4530606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i="1" u="sng" dirty="0" smtClean="0">
                <a:solidFill>
                  <a:schemeClr val="accent1"/>
                </a:solidFill>
              </a:rPr>
              <a:t>Activities and comments:</a:t>
            </a:r>
            <a:endParaRPr lang="en-US" altLang="ko-KR" sz="800" i="1" u="sng" dirty="0">
              <a:solidFill>
                <a:schemeClr val="accent1"/>
              </a:solidFill>
            </a:endParaRPr>
          </a:p>
          <a:p>
            <a:endParaRPr lang="ko-KR" altLang="en-US" sz="800" i="1" u="sng" dirty="0">
              <a:solidFill>
                <a:schemeClr val="accent1"/>
              </a:solidFill>
            </a:endParaRPr>
          </a:p>
        </p:txBody>
      </p:sp>
      <p:sp>
        <p:nvSpPr>
          <p:cNvPr id="61" name="사각형 설명선 60"/>
          <p:cNvSpPr/>
          <p:nvPr/>
        </p:nvSpPr>
        <p:spPr>
          <a:xfrm>
            <a:off x="7575536" y="3525714"/>
            <a:ext cx="1373908" cy="1185187"/>
          </a:xfrm>
          <a:prstGeom prst="wedgeRectCallout">
            <a:avLst>
              <a:gd name="adj1" fmla="val 34571"/>
              <a:gd name="adj2" fmla="val -62112"/>
            </a:avLst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Open with…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013" y="3918719"/>
            <a:ext cx="1001095" cy="20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b="22574"/>
          <a:stretch/>
        </p:blipFill>
        <p:spPr bwMode="auto">
          <a:xfrm>
            <a:off x="7689304" y="4134743"/>
            <a:ext cx="1096482" cy="22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185" y="4369800"/>
            <a:ext cx="806720" cy="21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타원 61"/>
          <p:cNvSpPr/>
          <p:nvPr/>
        </p:nvSpPr>
        <p:spPr>
          <a:xfrm>
            <a:off x="7496466" y="364389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018032" y="4805796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29" y="4739274"/>
            <a:ext cx="2884113" cy="57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71" y="5361219"/>
            <a:ext cx="2948171" cy="44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38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UI-MT-*]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279" y="1507710"/>
            <a:ext cx="6874221" cy="4801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9" descr="C:\Users\mkayb_000\Downloads\다운로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0" y="1498187"/>
            <a:ext cx="417154" cy="4135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Health Dashboard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709" y="978332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진척도 및 건강도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분석과 모니터링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기술 개발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799496" y="31914"/>
            <a:ext cx="1027180" cy="45786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56"/>
          <p:cNvSpPr>
            <a:spLocks/>
          </p:cNvSpPr>
          <p:nvPr/>
        </p:nvSpPr>
        <p:spPr bwMode="auto">
          <a:xfrm>
            <a:off x="393357" y="1916832"/>
            <a:ext cx="765203" cy="4924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Project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Stakeholder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2933" y="2312876"/>
            <a:ext cx="2125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dk1"/>
                </a:solidFill>
              </a:rPr>
              <a:t>액티비티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Workflow</a:t>
            </a:r>
            <a:r>
              <a:rPr lang="ko-KR" altLang="en-US" sz="1200" dirty="0">
                <a:solidFill>
                  <a:schemeClr val="dk1"/>
                </a:solidFill>
              </a:rPr>
              <a:t>에 </a:t>
            </a:r>
            <a:r>
              <a:rPr lang="ko-KR" altLang="en-US" sz="1200" dirty="0" err="1">
                <a:solidFill>
                  <a:schemeClr val="dk1"/>
                </a:solidFill>
              </a:rPr>
              <a:t>매핑된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Alpha State </a:t>
            </a:r>
            <a:r>
              <a:rPr lang="ko-KR" altLang="en-US" sz="1200" dirty="0">
                <a:solidFill>
                  <a:schemeClr val="dk1"/>
                </a:solidFill>
              </a:rPr>
              <a:t>및 </a:t>
            </a:r>
            <a:r>
              <a:rPr lang="en-US" altLang="ko-KR" sz="1200" dirty="0">
                <a:solidFill>
                  <a:schemeClr val="dk1"/>
                </a:solidFill>
              </a:rPr>
              <a:t>Alpha State Checkpoint </a:t>
            </a:r>
            <a:r>
              <a:rPr lang="ko-KR" altLang="en-US" sz="1200" dirty="0">
                <a:solidFill>
                  <a:schemeClr val="dk1"/>
                </a:solidFill>
              </a:rPr>
              <a:t>진척 상황 모니터링 기술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dk1"/>
                </a:solidFill>
              </a:rPr>
              <a:t>Alpha State </a:t>
            </a:r>
            <a:r>
              <a:rPr lang="ko-KR" altLang="en-US" sz="1200" dirty="0">
                <a:solidFill>
                  <a:schemeClr val="dk1"/>
                </a:solidFill>
              </a:rPr>
              <a:t>달성도의 측정 지표에 기반한 프로젝트 건강도 </a:t>
            </a:r>
            <a:r>
              <a:rPr lang="ko-KR" altLang="en-US" sz="1200" dirty="0" err="1">
                <a:solidFill>
                  <a:schemeClr val="dk1"/>
                </a:solidFill>
              </a:rPr>
              <a:t>대시보드</a:t>
            </a:r>
            <a:r>
              <a:rPr lang="ko-KR" altLang="en-US" sz="1200" dirty="0">
                <a:solidFill>
                  <a:schemeClr val="dk1"/>
                </a:solidFill>
              </a:rPr>
              <a:t> 구현 기술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dk1"/>
                </a:solidFill>
              </a:rPr>
              <a:t>각 </a:t>
            </a:r>
            <a:r>
              <a:rPr lang="ko-KR" altLang="en-US" sz="1200" dirty="0" err="1">
                <a:solidFill>
                  <a:schemeClr val="dk1"/>
                </a:solidFill>
              </a:rPr>
              <a:t>프랙티스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</a:rPr>
              <a:t>뷰로</a:t>
            </a:r>
            <a:r>
              <a:rPr lang="ko-KR" altLang="en-US" sz="1200" dirty="0">
                <a:solidFill>
                  <a:schemeClr val="dk1"/>
                </a:solidFill>
              </a:rPr>
              <a:t> 전환하여 </a:t>
            </a:r>
            <a:r>
              <a:rPr lang="ko-KR" altLang="en-US" sz="1200" dirty="0" err="1">
                <a:solidFill>
                  <a:schemeClr val="dk1"/>
                </a:solidFill>
              </a:rPr>
              <a:t>액티비티</a:t>
            </a:r>
            <a:r>
              <a:rPr lang="ko-KR" altLang="en-US" sz="1200" dirty="0">
                <a:solidFill>
                  <a:schemeClr val="dk1"/>
                </a:solidFill>
              </a:rPr>
              <a:t> 모니터링 관점으로도 볼 수 있는 </a:t>
            </a:r>
            <a:r>
              <a:rPr lang="ko-KR" altLang="en-US" sz="1200" dirty="0" err="1">
                <a:solidFill>
                  <a:schemeClr val="dk1"/>
                </a:solidFill>
              </a:rPr>
              <a:t>뷰를</a:t>
            </a:r>
            <a:r>
              <a:rPr lang="ko-KR" altLang="en-US" sz="1200" dirty="0">
                <a:solidFill>
                  <a:schemeClr val="dk1"/>
                </a:solidFill>
              </a:rPr>
              <a:t> 제공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dk1"/>
                </a:solidFill>
              </a:rPr>
              <a:t>마일스톤</a:t>
            </a:r>
            <a:r>
              <a:rPr lang="ko-KR" altLang="en-US" sz="1200" dirty="0">
                <a:solidFill>
                  <a:schemeClr val="dk1"/>
                </a:solidFill>
              </a:rPr>
              <a:t> 설정에 따라 계획대비 실적을 표시</a:t>
            </a:r>
          </a:p>
        </p:txBody>
      </p:sp>
    </p:spTree>
    <p:extLst>
      <p:ext uri="{BB962C8B-B14F-4D97-AF65-F5344CB8AC3E}">
        <p14:creationId xmlns:p14="http://schemas.microsoft.com/office/powerpoint/2010/main" val="57440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UI-EL-WC]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ko-KR" altLang="en-US" sz="1400" b="1" i="1" kern="0" dirty="0">
                <a:solidFill>
                  <a:schemeClr val="bg1"/>
                </a:solidFill>
              </a:rPr>
              <a:t>시스템 가입 및 로그인</a:t>
            </a: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978332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로그인 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SaaS Version 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웰컴페이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가입자가 최초로 가입하면 환영 페이지가 열리게 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환영 페이지에는 초기에 해당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태넌트의</a:t>
            </a:r>
            <a:r>
              <a:rPr lang="en-US" altLang="ko-KR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smtClean="0">
                <a:solidFill>
                  <a:schemeClr val="dk1"/>
                </a:solidFill>
              </a:rPr>
              <a:t>도메인에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계정명을</a:t>
            </a:r>
            <a:r>
              <a:rPr lang="ko-KR" altLang="en-US" sz="1200" dirty="0" smtClean="0">
                <a:solidFill>
                  <a:schemeClr val="dk1"/>
                </a:solidFill>
              </a:rPr>
              <a:t> 입력하도록 함 이때 가입자 관리자의 도메인으로 묶어줌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이후에도 초대 가능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태넌트의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Identity </a:t>
            </a:r>
            <a:r>
              <a:rPr lang="ko-KR" altLang="en-US" sz="1200" dirty="0" smtClean="0">
                <a:solidFill>
                  <a:schemeClr val="dk1"/>
                </a:solidFill>
              </a:rPr>
              <a:t>및 기타 설정에 해당하는 값들을 입력할 수 있음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이후 수정 가능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Tenant Admin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8" y="1942745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7" b="92523"/>
          <a:stretch/>
        </p:blipFill>
        <p:spPr bwMode="auto">
          <a:xfrm>
            <a:off x="8162925" y="1833222"/>
            <a:ext cx="822523" cy="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98" t="1400" r="1" b="92523"/>
          <a:stretch/>
        </p:blipFill>
        <p:spPr bwMode="auto">
          <a:xfrm>
            <a:off x="9021452" y="1840515"/>
            <a:ext cx="396044" cy="22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8" t="4728" r="22537" b="90544"/>
          <a:stretch/>
        </p:blipFill>
        <p:spPr bwMode="auto">
          <a:xfrm>
            <a:off x="2623310" y="2141247"/>
            <a:ext cx="6902198" cy="355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2972780" y="2312876"/>
            <a:ext cx="127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u="sng" dirty="0" smtClean="0"/>
              <a:t>Welcome!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013480" y="2924944"/>
            <a:ext cx="298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Invite your team members: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049102" y="3351894"/>
            <a:ext cx="1219822" cy="1445258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challie</a:t>
            </a:r>
            <a:endParaRPr lang="en-US" altLang="ko-KR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john</a:t>
            </a: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eric</a:t>
            </a:r>
            <a:endParaRPr lang="en-US" altLang="ko-KR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maria</a:t>
            </a:r>
            <a:endParaRPr lang="en-US" altLang="ko-KR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6177136" y="2312876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308050" y="2924944"/>
            <a:ext cx="336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Customize your team’s environment: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3810" y="3714127"/>
            <a:ext cx="1489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Choose logo: </a:t>
            </a:r>
          </a:p>
          <a:p>
            <a:r>
              <a:rPr lang="en-US" altLang="ko-KR" sz="1600" dirty="0" smtClean="0"/>
              <a:t>Team slogan:</a:t>
            </a:r>
          </a:p>
          <a:p>
            <a:endParaRPr lang="ko-KR" altLang="en-US" sz="16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953453" y="3736521"/>
            <a:ext cx="835706" cy="3019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Select</a:t>
            </a:r>
            <a:endParaRPr lang="ko-KR" altLang="en-US" sz="105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417799" y="4314716"/>
            <a:ext cx="2603653" cy="722629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Be the best developer team in the world!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401273" y="5157192"/>
            <a:ext cx="1958140" cy="3019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5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Go to the main page &gt;</a:t>
            </a:r>
            <a:endParaRPr lang="ko-KR" altLang="en-US" sz="105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33844" y="3753036"/>
            <a:ext cx="1727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@mycompany.com</a:t>
            </a:r>
            <a:endParaRPr lang="ko-KR" altLang="en-US" sz="1400" dirty="0"/>
          </a:p>
        </p:txBody>
      </p:sp>
      <p:sp>
        <p:nvSpPr>
          <p:cNvPr id="69" name="타원 68"/>
          <p:cNvSpPr/>
          <p:nvPr/>
        </p:nvSpPr>
        <p:spPr>
          <a:xfrm>
            <a:off x="2842565" y="242174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826405" y="303380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199785" y="303380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6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6" y="800708"/>
            <a:ext cx="9180001" cy="57966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 Monitoring 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예시</a:t>
            </a:r>
            <a:endParaRPr lang="ko-KR" altLang="en-US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628596"/>
              </p:ext>
            </p:extLst>
          </p:nvPr>
        </p:nvGraphicFramePr>
        <p:xfrm>
          <a:off x="2094314" y="1439618"/>
          <a:ext cx="7251174" cy="46537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085"/>
                <a:gridCol w="903497"/>
                <a:gridCol w="841488"/>
                <a:gridCol w="1052531"/>
                <a:gridCol w="914040"/>
                <a:gridCol w="936357"/>
                <a:gridCol w="720080"/>
                <a:gridCol w="864096"/>
              </a:tblGrid>
              <a:tr h="53088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Item</a:t>
                      </a:r>
                      <a:r>
                        <a:rPr lang="ko-KR" altLang="en-US" sz="1000" dirty="0" smtClean="0"/>
                        <a:t>＼</a:t>
                      </a:r>
                      <a:r>
                        <a:rPr lang="en-US" altLang="ko-KR" sz="1000" dirty="0" smtClean="0"/>
                        <a:t>Alpha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Customer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Solution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Endeaver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249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Opportunity↓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Stakeholders↓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Requirements</a:t>
                      </a:r>
                      <a:r>
                        <a:rPr lang="en-US" altLang="ko-KR" sz="1000" dirty="0" smtClean="0">
                          <a:hlinkClick r:id="" action="ppaction://hlinkshowjump?jump=nextslide"/>
                        </a:rPr>
                        <a:t>↓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Software System↓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Work↓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Team↓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Way of Working↓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526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SubSystem1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</a:tr>
              <a:tr h="52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┗ Item1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Actor1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BV1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Requirement1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Source1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Prepared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Dev1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</a:tr>
              <a:tr h="587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┗ Item2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</a:tr>
              <a:tr h="538228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  ┗ Item2-1</a:t>
                      </a:r>
                      <a:endParaRPr lang="ko-KR" altLang="en-US" sz="1000" dirty="0" smtClean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Actor2-1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BV2-1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Requirement2-1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Source1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Started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Dev2-1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</a:tr>
              <a:tr h="46045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┗ Item2-2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Actor2-2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BV2-2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Requirement2-2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Source1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Closed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Dev2-2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</a:tr>
              <a:tr h="862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SubSystem2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179" y="2629483"/>
            <a:ext cx="505477" cy="4989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80" y="2621307"/>
            <a:ext cx="505477" cy="4989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12" y="2629483"/>
            <a:ext cx="500411" cy="493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921" y="2629483"/>
            <a:ext cx="500411" cy="4937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54916" y="2627967"/>
            <a:ext cx="490736" cy="4937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54646" y="2629483"/>
            <a:ext cx="490736" cy="4937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81128" y="2627967"/>
            <a:ext cx="490736" cy="4937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08" y="3699030"/>
            <a:ext cx="505477" cy="4989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921" y="3717411"/>
            <a:ext cx="505477" cy="49891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5026" y="3724840"/>
            <a:ext cx="490736" cy="49376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612" y="3717032"/>
            <a:ext cx="500411" cy="49376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1328" y="3715516"/>
            <a:ext cx="490736" cy="49376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75" y="3717032"/>
            <a:ext cx="500411" cy="49376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95" y="5473052"/>
            <a:ext cx="505477" cy="49891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95" y="5473052"/>
            <a:ext cx="505477" cy="49891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16" y="5478196"/>
            <a:ext cx="500411" cy="49376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21" y="5481778"/>
            <a:ext cx="500411" cy="49376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81128" y="5479712"/>
            <a:ext cx="490736" cy="49376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25662" y="5481778"/>
            <a:ext cx="490736" cy="4937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9732" y="5479712"/>
            <a:ext cx="490736" cy="49376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892660" y="1135777"/>
            <a:ext cx="2393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Instace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Monitoring(</a:t>
            </a:r>
            <a:r>
              <a:rPr lang="ko-KR" altLang="en-US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진척도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  <a:endParaRPr lang="ko-KR" altLang="en-US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61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6" y="800708"/>
            <a:ext cx="9180001" cy="57966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Monitoring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예시</a:t>
            </a:r>
            <a:endParaRPr lang="ko-KR" altLang="en-US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7316"/>
              </p:ext>
            </p:extLst>
          </p:nvPr>
        </p:nvGraphicFramePr>
        <p:xfrm>
          <a:off x="2072681" y="1513703"/>
          <a:ext cx="7308810" cy="37295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6369"/>
                <a:gridCol w="520835"/>
                <a:gridCol w="913601"/>
                <a:gridCol w="913601"/>
                <a:gridCol w="913601"/>
                <a:gridCol w="913601"/>
                <a:gridCol w="913601"/>
                <a:gridCol w="913601"/>
              </a:tblGrid>
              <a:tr h="581154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Item</a:t>
                      </a:r>
                      <a:r>
                        <a:rPr lang="ko-KR" altLang="en-US" sz="1200" dirty="0" smtClean="0"/>
                        <a:t>＼</a:t>
                      </a:r>
                      <a:r>
                        <a:rPr lang="en-US" altLang="ko-KR" sz="1200" dirty="0" smtClean="0"/>
                        <a:t>Alpha State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Requirements</a:t>
                      </a:r>
                      <a:r>
                        <a:rPr lang="en-US" altLang="ko-KR" sz="1200" dirty="0" smtClean="0">
                          <a:hlinkClick r:id="" action="ppaction://hlinkshowjump?jump=previousslide"/>
                        </a:rPr>
                        <a:t>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84076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Start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Conceived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Shared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Stable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Correct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Testable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Fulfilled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SubSystem1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94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┗ </a:t>
                      </a:r>
                      <a:r>
                        <a:rPr lang="en-US" altLang="ko-KR" sz="1200" dirty="0" smtClean="0">
                          <a:hlinkClick r:id="" action="ppaction://hlinkshowjump?jump=nextslide"/>
                        </a:rPr>
                        <a:t>Item1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94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┗ Item2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312" y="3637939"/>
            <a:ext cx="467649" cy="3741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57" y="4574043"/>
            <a:ext cx="467649" cy="3741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t="17716" r="16027" b="17325"/>
          <a:stretch/>
        </p:blipFill>
        <p:spPr>
          <a:xfrm>
            <a:off x="6421693" y="3652018"/>
            <a:ext cx="756085" cy="7920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43" y="4365104"/>
            <a:ext cx="3086835" cy="1584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71" y="3665492"/>
            <a:ext cx="384222" cy="3837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12" y="4564374"/>
            <a:ext cx="384222" cy="38378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92660" y="113577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Instace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Monitoring(</a:t>
            </a:r>
            <a:r>
              <a:rPr lang="ko-KR" altLang="en-US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진척도 상세 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-&gt; Alpha </a:t>
            </a:r>
            <a:r>
              <a:rPr lang="ko-KR" altLang="en-US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상태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  <a:endParaRPr lang="ko-KR" altLang="en-US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87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 Monitoring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예시</a:t>
            </a:r>
            <a:endParaRPr lang="ko-KR" altLang="en-US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483604" y="686048"/>
            <a:ext cx="586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인스턴스</a:t>
            </a:r>
            <a:r>
              <a:rPr lang="ko-KR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모니터링 화면 </a:t>
            </a:r>
            <a:r>
              <a:rPr lang="en-US" altLang="ko-K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(Codi)</a:t>
            </a:r>
            <a:endParaRPr lang="ko-KR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6" y="800708"/>
            <a:ext cx="9180001" cy="5796644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71116"/>
              </p:ext>
            </p:extLst>
          </p:nvPr>
        </p:nvGraphicFramePr>
        <p:xfrm>
          <a:off x="2072680" y="1520788"/>
          <a:ext cx="7272808" cy="3729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591"/>
                <a:gridCol w="601611"/>
                <a:gridCol w="909101"/>
                <a:gridCol w="909101"/>
                <a:gridCol w="909101"/>
                <a:gridCol w="909101"/>
                <a:gridCol w="909101"/>
                <a:gridCol w="909101"/>
              </a:tblGrid>
              <a:tr h="581154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Item</a:t>
                      </a:r>
                      <a:r>
                        <a:rPr lang="ko-KR" altLang="en-US" sz="1200" dirty="0" smtClean="0"/>
                        <a:t>＼</a:t>
                      </a:r>
                      <a:r>
                        <a:rPr lang="en-US" altLang="ko-KR" sz="1200" dirty="0" smtClean="0"/>
                        <a:t>Alpha State</a:t>
                      </a:r>
                      <a:endParaRPr lang="ko-KR" altLang="en-US" sz="1200" dirty="0" smtClean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Requirements</a:t>
                      </a:r>
                      <a:r>
                        <a:rPr lang="en-US" altLang="ko-KR" sz="1200" dirty="0" smtClean="0">
                          <a:hlinkClick r:id="" action="ppaction://hlinkshowjump?jump=previousslide"/>
                        </a:rPr>
                        <a:t>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84076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Start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Conceived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Shared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Stable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Correct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Testable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Fulfilled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SubSystem1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94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┗ </a:t>
                      </a:r>
                      <a:r>
                        <a:rPr lang="en-US" altLang="ko-KR" sz="1200" dirty="0" smtClean="0">
                          <a:hlinkClick r:id="" action="ppaction://hlinkshowjump?jump=nextslide"/>
                        </a:rPr>
                        <a:t>Item1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944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┗ Item2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16" y="3645024"/>
            <a:ext cx="360840" cy="3741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20" y="4533267"/>
            <a:ext cx="360840" cy="3741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856" y="2785507"/>
            <a:ext cx="4209505" cy="3495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756">
            <a:off x="2997273" y="3776923"/>
            <a:ext cx="612763" cy="87966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92660" y="113577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Instace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Monitoring(</a:t>
            </a:r>
            <a:r>
              <a:rPr lang="ko-KR" altLang="en-US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진척도 상세 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-&gt; CODI </a:t>
            </a:r>
            <a:r>
              <a:rPr lang="ko-KR" altLang="en-US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연계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  <a:endParaRPr lang="ko-KR" altLang="en-US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31595">
            <a:off x="3864618" y="2321835"/>
            <a:ext cx="612763" cy="87966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303654" y="4257092"/>
            <a:ext cx="332031" cy="274587"/>
          </a:xfrm>
          <a:prstGeom prst="ellipse">
            <a:avLst/>
          </a:prstGeom>
          <a:solidFill>
            <a:srgbClr val="FF0000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170999" y="2384884"/>
            <a:ext cx="332031" cy="355112"/>
          </a:xfrm>
          <a:prstGeom prst="ellipse">
            <a:avLst/>
          </a:prstGeom>
          <a:solidFill>
            <a:srgbClr val="FF0000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UI-EL-MN]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spcAft>
                <a:spcPct val="20000"/>
              </a:spcAft>
              <a:buClr>
                <a:srgbClr val="000000"/>
              </a:buClr>
            </a:pPr>
            <a:r>
              <a:rPr lang="ko-KR" altLang="en-US" sz="1400" b="1" i="1" kern="0" dirty="0">
                <a:solidFill>
                  <a:schemeClr val="bg1"/>
                </a:solidFill>
              </a:rPr>
              <a:t>시스템 가입 및 </a:t>
            </a:r>
            <a:r>
              <a:rPr lang="ko-KR" altLang="en-US" sz="1400" b="1" i="1" kern="0" dirty="0" smtClean="0">
                <a:solidFill>
                  <a:schemeClr val="bg1"/>
                </a:solidFill>
              </a:rPr>
              <a:t>로그인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978332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메인 페이지 구성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화면 요소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새로운 프로젝트를 시작하기 위한 프로젝트 목록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팀원 초대 버튼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새로운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및 방법론 시작 버튼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액티비티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스트림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및 방법론 시작 및 디테일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뷰</a:t>
            </a:r>
            <a:r>
              <a:rPr lang="ko-KR" altLang="en-US" sz="1200" dirty="0" smtClean="0">
                <a:solidFill>
                  <a:schemeClr val="dk1"/>
                </a:solidFill>
              </a:rPr>
              <a:t> 워크스페이스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내 프로필 설정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알림뷰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해야할일</a:t>
            </a:r>
            <a:r>
              <a:rPr lang="ko-KR" altLang="en-US" sz="1200" dirty="0" smtClean="0">
                <a:solidFill>
                  <a:schemeClr val="dk1"/>
                </a:solidFill>
              </a:rPr>
              <a:t> 목록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커스터마이징</a:t>
            </a:r>
            <a:r>
              <a:rPr lang="ko-KR" altLang="en-US" sz="1200" dirty="0" smtClean="0">
                <a:solidFill>
                  <a:schemeClr val="dk1"/>
                </a:solidFill>
              </a:rPr>
              <a:t> 버튼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가입자 관리자만 보임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메뉴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론처</a:t>
            </a:r>
            <a:endParaRPr lang="en-US" altLang="ko-KR" sz="1200" dirty="0" smtClean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/>
          <a:stretch/>
        </p:blipFill>
        <p:spPr bwMode="auto">
          <a:xfrm>
            <a:off x="2577800" y="2096852"/>
            <a:ext cx="6947708" cy="335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타원 45"/>
          <p:cNvSpPr/>
          <p:nvPr/>
        </p:nvSpPr>
        <p:spPr>
          <a:xfrm>
            <a:off x="2498730" y="313338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7" b="92523"/>
          <a:stretch/>
        </p:blipFill>
        <p:spPr bwMode="auto">
          <a:xfrm>
            <a:off x="8198929" y="1808820"/>
            <a:ext cx="822523" cy="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2987080" y="1824789"/>
            <a:ext cx="8723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 Workspace</a:t>
            </a:r>
            <a:endParaRPr lang="en-US" altLang="ko-KR" sz="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98" t="1400" r="1" b="92523"/>
          <a:stretch/>
        </p:blipFill>
        <p:spPr bwMode="auto">
          <a:xfrm>
            <a:off x="9021452" y="1840515"/>
            <a:ext cx="396044" cy="22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573057" y="2896525"/>
            <a:ext cx="543739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프로젝</a:t>
            </a:r>
            <a:r>
              <a:rPr lang="ko-KR" altLang="en-US" sz="700" dirty="0"/>
              <a:t>트</a:t>
            </a:r>
          </a:p>
        </p:txBody>
      </p:sp>
      <p:sp>
        <p:nvSpPr>
          <p:cNvPr id="57" name="타원 56"/>
          <p:cNvSpPr/>
          <p:nvPr/>
        </p:nvSpPr>
        <p:spPr>
          <a:xfrm>
            <a:off x="2516498" y="5121188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8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15691" r="52194" b="12420"/>
          <a:stretch/>
        </p:blipFill>
        <p:spPr bwMode="auto">
          <a:xfrm>
            <a:off x="3464838" y="2090524"/>
            <a:ext cx="2416680" cy="260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825085" y="3048925"/>
            <a:ext cx="686406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OO</a:t>
            </a:r>
            <a:r>
              <a:rPr lang="ko-KR" altLang="en-US" sz="700" dirty="0" smtClean="0"/>
              <a:t>전자 </a:t>
            </a:r>
            <a:r>
              <a:rPr lang="en-US" altLang="ko-KR" sz="700" dirty="0" smtClean="0"/>
              <a:t>ERP</a:t>
            </a:r>
            <a:endParaRPr lang="ko-KR" altLang="en-US" sz="700" dirty="0"/>
          </a:p>
        </p:txBody>
      </p:sp>
      <p:sp>
        <p:nvSpPr>
          <p:cNvPr id="65" name="타원 64"/>
          <p:cNvSpPr/>
          <p:nvPr/>
        </p:nvSpPr>
        <p:spPr>
          <a:xfrm>
            <a:off x="3528668" y="206794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8422759" y="170498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6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9151345" y="171687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9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522929" y="363743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8659967" y="171687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7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8942382" y="170657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8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5567" y="5614056"/>
            <a:ext cx="4953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dirty="0" smtClean="0">
                <a:solidFill>
                  <a:schemeClr val="dk1"/>
                </a:solidFill>
              </a:rPr>
              <a:t>* </a:t>
            </a:r>
            <a:r>
              <a:rPr lang="ko-KR" altLang="en-US" sz="1100" dirty="0" smtClean="0">
                <a:solidFill>
                  <a:schemeClr val="dk1"/>
                </a:solidFill>
              </a:rPr>
              <a:t>홈 메뉴는 최종 </a:t>
            </a:r>
            <a:r>
              <a:rPr lang="ko-KR" altLang="en-US" sz="1100" dirty="0" err="1">
                <a:solidFill>
                  <a:schemeClr val="dk1"/>
                </a:solidFill>
              </a:rPr>
              <a:t>로그아웃시</a:t>
            </a:r>
            <a:r>
              <a:rPr lang="ko-KR" altLang="en-US" sz="1100" dirty="0">
                <a:solidFill>
                  <a:schemeClr val="dk1"/>
                </a:solidFill>
              </a:rPr>
              <a:t> 선택된 메뉴가 초기설정으로 열리며</a:t>
            </a:r>
            <a:r>
              <a:rPr lang="en-US" altLang="ko-KR" sz="1100" dirty="0">
                <a:solidFill>
                  <a:schemeClr val="dk1"/>
                </a:solidFill>
              </a:rPr>
              <a:t>, </a:t>
            </a:r>
            <a:r>
              <a:rPr lang="ko-KR" altLang="en-US" sz="1100" dirty="0">
                <a:solidFill>
                  <a:schemeClr val="dk1"/>
                </a:solidFill>
              </a:rPr>
              <a:t>최초 가입 후 열리는 것이 </a:t>
            </a:r>
            <a:r>
              <a:rPr lang="en-US" altLang="ko-KR" sz="1100" dirty="0">
                <a:solidFill>
                  <a:schemeClr val="dk1"/>
                </a:solidFill>
              </a:rPr>
              <a:t>Workspace </a:t>
            </a:r>
            <a:r>
              <a:rPr lang="ko-KR" altLang="en-US" sz="1100" dirty="0">
                <a:solidFill>
                  <a:schemeClr val="dk1"/>
                </a:solidFill>
              </a:rPr>
              <a:t>일 </a:t>
            </a:r>
            <a:r>
              <a:rPr lang="ko-KR" altLang="en-US" sz="1100" dirty="0" smtClean="0">
                <a:solidFill>
                  <a:schemeClr val="dk1"/>
                </a:solidFill>
              </a:rPr>
              <a:t>뿐임</a:t>
            </a:r>
            <a:endParaRPr lang="ko-KR" altLang="en-US" sz="1100" dirty="0">
              <a:solidFill>
                <a:schemeClr val="dk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008381" y="2118769"/>
            <a:ext cx="1992346" cy="2541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Start a practice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54050" y="2372883"/>
            <a:ext cx="3446188" cy="3017759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33120" y="3104964"/>
            <a:ext cx="3384376" cy="1951795"/>
            <a:chOff x="3134825" y="3235576"/>
            <a:chExt cx="2926092" cy="1951795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4825" y="3235576"/>
              <a:ext cx="2926092" cy="195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2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65" t="53021" r="12391" b="26131"/>
            <a:stretch/>
          </p:blipFill>
          <p:spPr bwMode="auto">
            <a:xfrm>
              <a:off x="3260812" y="3348821"/>
              <a:ext cx="2589941" cy="1480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6527612" y="3433657"/>
            <a:ext cx="1967321" cy="1379100"/>
            <a:chOff x="6131466" y="3476367"/>
            <a:chExt cx="2637958" cy="1824841"/>
          </a:xfrm>
        </p:grpSpPr>
        <p:grpSp>
          <p:nvGrpSpPr>
            <p:cNvPr id="75" name="그룹 74"/>
            <p:cNvGrpSpPr/>
            <p:nvPr/>
          </p:nvGrpSpPr>
          <p:grpSpPr>
            <a:xfrm>
              <a:off x="6131466" y="3487731"/>
              <a:ext cx="990110" cy="868753"/>
              <a:chOff x="3764868" y="2888940"/>
              <a:chExt cx="1332148" cy="1188132"/>
            </a:xfrm>
          </p:grpSpPr>
          <p:sp>
            <p:nvSpPr>
              <p:cNvPr id="76" name="육각형 75"/>
              <p:cNvSpPr/>
              <p:nvPr/>
            </p:nvSpPr>
            <p:spPr>
              <a:xfrm>
                <a:off x="3764868" y="2888940"/>
                <a:ext cx="1332148" cy="1188132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My Method</a:t>
                </a:r>
                <a:endPara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7" name="육각형 76"/>
              <p:cNvSpPr/>
              <p:nvPr/>
            </p:nvSpPr>
            <p:spPr>
              <a:xfrm>
                <a:off x="3908106" y="3509391"/>
                <a:ext cx="512500" cy="441667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6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User-Story</a:t>
                </a:r>
                <a:endParaRPr lang="ko-KR" altLang="en-US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8" name="육각형 77"/>
              <p:cNvSpPr/>
              <p:nvPr/>
            </p:nvSpPr>
            <p:spPr>
              <a:xfrm>
                <a:off x="4452545" y="3483007"/>
                <a:ext cx="512500" cy="441667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6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Scrum</a:t>
                </a:r>
                <a:endParaRPr lang="ko-KR" altLang="en-US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6692412" y="3476367"/>
              <a:ext cx="1586329" cy="1824841"/>
              <a:chOff x="2962683" y="2888940"/>
              <a:chExt cx="2134333" cy="2495707"/>
            </a:xfrm>
          </p:grpSpPr>
          <p:sp>
            <p:nvSpPr>
              <p:cNvPr id="80" name="육각형 79"/>
              <p:cNvSpPr/>
              <p:nvPr/>
            </p:nvSpPr>
            <p:spPr>
              <a:xfrm>
                <a:off x="3764868" y="2888940"/>
                <a:ext cx="1332148" cy="1188132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User Story</a:t>
                </a:r>
              </a:p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2" name="육각형 81"/>
              <p:cNvSpPr/>
              <p:nvPr/>
            </p:nvSpPr>
            <p:spPr>
              <a:xfrm>
                <a:off x="2962683" y="4280952"/>
                <a:ext cx="1198217" cy="1103695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0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Scrum</a:t>
                </a:r>
                <a:endParaRPr lang="ko-KR" altLang="en-US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83" name="육각형 82"/>
            <p:cNvSpPr/>
            <p:nvPr/>
          </p:nvSpPr>
          <p:spPr>
            <a:xfrm>
              <a:off x="7878857" y="4491400"/>
              <a:ext cx="890567" cy="807013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Unified</a:t>
              </a: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Process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86" name="모서리가 둥근 직사각형 85"/>
          <p:cNvSpPr/>
          <p:nvPr/>
        </p:nvSpPr>
        <p:spPr>
          <a:xfrm>
            <a:off x="8337376" y="5070576"/>
            <a:ext cx="1001734" cy="2528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Start a Practice</a:t>
            </a:r>
            <a:endParaRPr lang="ko-KR" altLang="en-US" sz="7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8648236" y="2162532"/>
            <a:ext cx="1201308" cy="2346588"/>
            <a:chOff x="7420485" y="2018516"/>
            <a:chExt cx="2031214" cy="2886648"/>
          </a:xfrm>
        </p:grpSpPr>
        <p:sp>
          <p:nvSpPr>
            <p:cNvPr id="51" name="사각형 설명선 50"/>
            <p:cNvSpPr/>
            <p:nvPr/>
          </p:nvSpPr>
          <p:spPr>
            <a:xfrm>
              <a:off x="7420485" y="2018516"/>
              <a:ext cx="2031214" cy="2886648"/>
            </a:xfrm>
            <a:prstGeom prst="wedgeRectCallout">
              <a:avLst>
                <a:gd name="adj1" fmla="val 5527"/>
                <a:gd name="adj2" fmla="val -56628"/>
              </a:avLst>
            </a:prstGeom>
            <a:solidFill>
              <a:srgbClr val="E1EBF7"/>
            </a:solidFill>
            <a:ln w="19050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900" u="sng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Practice Definer / Method </a:t>
              </a:r>
              <a:r>
                <a:rPr lang="en-US" altLang="ko-KR" sz="900" u="sng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Composer</a:t>
              </a: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u="sng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900" b="1" u="sng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Workspace</a:t>
              </a: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900" u="sng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Dashboard</a:t>
              </a:r>
              <a:endParaRPr lang="ko-KR" altLang="en-US" sz="900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356" y="2368795"/>
              <a:ext cx="368536" cy="40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238" y="3216470"/>
              <a:ext cx="521592" cy="392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886" y="4019360"/>
              <a:ext cx="423490" cy="423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" name="타원 65"/>
          <p:cNvSpPr/>
          <p:nvPr/>
        </p:nvSpPr>
        <p:spPr>
          <a:xfrm>
            <a:off x="5874981" y="277334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42094" y="2447278"/>
            <a:ext cx="748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i="1" u="sng" dirty="0" smtClean="0">
                <a:solidFill>
                  <a:schemeClr val="accent1"/>
                </a:solidFill>
              </a:rPr>
              <a:t>Project Size:</a:t>
            </a:r>
          </a:p>
          <a:p>
            <a:pPr algn="r"/>
            <a:endParaRPr lang="en-US" altLang="ko-KR" sz="800" i="1" u="sng" dirty="0">
              <a:solidFill>
                <a:schemeClr val="accent1"/>
              </a:solidFill>
            </a:endParaRPr>
          </a:p>
          <a:p>
            <a:pPr algn="r"/>
            <a:r>
              <a:rPr lang="en-US" altLang="ko-KR" sz="800" i="1" u="sng" dirty="0" smtClean="0">
                <a:solidFill>
                  <a:schemeClr val="accent1"/>
                </a:solidFill>
              </a:rPr>
              <a:t>Domain:</a:t>
            </a:r>
          </a:p>
          <a:p>
            <a:pPr algn="r"/>
            <a:endParaRPr lang="en-US" altLang="ko-KR" sz="8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800" i="1" u="sng" dirty="0">
              <a:solidFill>
                <a:schemeClr val="accent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969224" y="2478848"/>
            <a:ext cx="1504554" cy="194068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Over $10B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6969224" y="2760894"/>
            <a:ext cx="1504554" cy="194068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Healthcare</a:t>
            </a:r>
          </a:p>
        </p:txBody>
      </p:sp>
      <p:sp>
        <p:nvSpPr>
          <p:cNvPr id="20" name="이등변 삼각형 19"/>
          <p:cNvSpPr/>
          <p:nvPr/>
        </p:nvSpPr>
        <p:spPr>
          <a:xfrm flipV="1">
            <a:off x="8220363" y="2491772"/>
            <a:ext cx="108012" cy="123184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9" name="이등변 삼각형 88"/>
          <p:cNvSpPr/>
          <p:nvPr/>
        </p:nvSpPr>
        <p:spPr>
          <a:xfrm flipV="1">
            <a:off x="8229364" y="2816932"/>
            <a:ext cx="108012" cy="123184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6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UI-EL-MB]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spcAft>
                <a:spcPct val="20000"/>
              </a:spcAft>
              <a:buClr>
                <a:srgbClr val="000000"/>
              </a:buClr>
            </a:pPr>
            <a:r>
              <a:rPr lang="ko-KR" altLang="en-US" sz="1400" b="1" i="1" kern="0" dirty="0">
                <a:solidFill>
                  <a:schemeClr val="bg1"/>
                </a:solidFill>
              </a:rPr>
              <a:t>시스템 가입 및 </a:t>
            </a:r>
            <a:r>
              <a:rPr lang="ko-KR" altLang="en-US" sz="1400" b="1" i="1" kern="0" dirty="0" smtClean="0">
                <a:solidFill>
                  <a:schemeClr val="bg1"/>
                </a:solidFill>
              </a:rPr>
              <a:t>로그인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978332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메인 페이지 구성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모바일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화면 요소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3</a:t>
            </a:r>
            <a:r>
              <a:rPr lang="ko-KR" altLang="en-US" sz="1200" dirty="0" smtClean="0">
                <a:solidFill>
                  <a:schemeClr val="dk1"/>
                </a:solidFill>
              </a:rPr>
              <a:t>단 구성은 </a:t>
            </a:r>
            <a:r>
              <a:rPr lang="en-US" altLang="ko-KR" sz="1200" dirty="0" smtClean="0">
                <a:solidFill>
                  <a:schemeClr val="dk1"/>
                </a:solidFill>
              </a:rPr>
              <a:t>PC</a:t>
            </a:r>
            <a:r>
              <a:rPr lang="ko-KR" altLang="en-US" sz="1200" dirty="0" smtClean="0">
                <a:solidFill>
                  <a:schemeClr val="dk1"/>
                </a:solidFill>
              </a:rPr>
              <a:t>에서 보여지는 형태로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모바일에서는</a:t>
            </a:r>
            <a:r>
              <a:rPr lang="ko-KR" altLang="en-US" sz="1200" dirty="0" smtClean="0">
                <a:solidFill>
                  <a:schemeClr val="dk1"/>
                </a:solidFill>
              </a:rPr>
              <a:t> 첫 단계에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네비게이션</a:t>
            </a:r>
            <a:r>
              <a:rPr lang="ko-KR" altLang="en-US" sz="1200" dirty="0" smtClean="0">
                <a:solidFill>
                  <a:schemeClr val="dk1"/>
                </a:solidFill>
              </a:rPr>
              <a:t> 영역만 표시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2</a:t>
            </a:r>
            <a:r>
              <a:rPr lang="ko-KR" altLang="en-US" sz="1200" dirty="0" smtClean="0">
                <a:solidFill>
                  <a:schemeClr val="dk1"/>
                </a:solidFill>
              </a:rPr>
              <a:t>단계에서 목록이 표시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목록이 선택되면 </a:t>
            </a:r>
            <a:r>
              <a:rPr lang="en-US" altLang="ko-KR" sz="1200" dirty="0" smtClean="0">
                <a:solidFill>
                  <a:schemeClr val="dk1"/>
                </a:solidFill>
              </a:rPr>
              <a:t>Detail </a:t>
            </a:r>
            <a:r>
              <a:rPr lang="ko-KR" altLang="en-US" sz="1200" dirty="0" smtClean="0">
                <a:solidFill>
                  <a:schemeClr val="dk1"/>
                </a:solidFill>
              </a:rPr>
              <a:t>페이지가 표시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Back </a:t>
            </a:r>
            <a:r>
              <a:rPr lang="ko-KR" altLang="en-US" sz="1200" dirty="0" smtClean="0">
                <a:solidFill>
                  <a:schemeClr val="dk1"/>
                </a:solidFill>
              </a:rPr>
              <a:t>버튼으로 이전단계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상위</a:t>
            </a:r>
            <a:r>
              <a:rPr lang="en-US" altLang="ko-KR" sz="1200" dirty="0" smtClean="0">
                <a:solidFill>
                  <a:schemeClr val="dk1"/>
                </a:solidFill>
              </a:rPr>
              <a:t>) </a:t>
            </a:r>
            <a:r>
              <a:rPr lang="ko-KR" altLang="en-US" sz="1200" dirty="0" smtClean="0">
                <a:solidFill>
                  <a:schemeClr val="dk1"/>
                </a:solidFill>
              </a:rPr>
              <a:t>로 돌아감</a:t>
            </a:r>
            <a:endParaRPr lang="en-US" altLang="ko-KR" sz="1200" dirty="0" smtClean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861906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/>
          <a:stretch/>
        </p:blipFill>
        <p:spPr bwMode="auto">
          <a:xfrm>
            <a:off x="2577800" y="2096852"/>
            <a:ext cx="6947708" cy="335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타원 45"/>
          <p:cNvSpPr/>
          <p:nvPr/>
        </p:nvSpPr>
        <p:spPr>
          <a:xfrm>
            <a:off x="2498730" y="1808820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73057" y="2896525"/>
            <a:ext cx="543739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프로젝</a:t>
            </a:r>
            <a:r>
              <a:rPr lang="ko-KR" altLang="en-US" sz="700" dirty="0"/>
              <a:t>트</a:t>
            </a:r>
          </a:p>
        </p:txBody>
      </p:sp>
      <p:sp>
        <p:nvSpPr>
          <p:cNvPr id="57" name="타원 56"/>
          <p:cNvSpPr/>
          <p:nvPr/>
        </p:nvSpPr>
        <p:spPr>
          <a:xfrm>
            <a:off x="3514365" y="1791533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8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15691" r="52194" b="12420"/>
          <a:stretch/>
        </p:blipFill>
        <p:spPr bwMode="auto">
          <a:xfrm>
            <a:off x="3464838" y="2090524"/>
            <a:ext cx="2416680" cy="260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825085" y="3048925"/>
            <a:ext cx="686406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OO</a:t>
            </a:r>
            <a:r>
              <a:rPr lang="ko-KR" altLang="en-US" sz="700" dirty="0" smtClean="0"/>
              <a:t>전자 </a:t>
            </a:r>
            <a:r>
              <a:rPr lang="en-US" altLang="ko-KR" sz="700" dirty="0" smtClean="0"/>
              <a:t>ERP</a:t>
            </a:r>
            <a:endParaRPr lang="ko-KR" altLang="en-US" sz="700" dirty="0"/>
          </a:p>
        </p:txBody>
      </p:sp>
      <p:sp>
        <p:nvSpPr>
          <p:cNvPr id="65" name="타원 64"/>
          <p:cNvSpPr/>
          <p:nvPr/>
        </p:nvSpPr>
        <p:spPr>
          <a:xfrm>
            <a:off x="6008381" y="1824789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008381" y="2118769"/>
            <a:ext cx="1992346" cy="2541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Start a practice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54050" y="2372883"/>
            <a:ext cx="3446188" cy="3017759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33120" y="3104964"/>
            <a:ext cx="3384376" cy="1951795"/>
            <a:chOff x="3134825" y="3235576"/>
            <a:chExt cx="2926092" cy="1951795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4825" y="3235576"/>
              <a:ext cx="2926092" cy="195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65" t="53021" r="12391" b="26131"/>
            <a:stretch/>
          </p:blipFill>
          <p:spPr bwMode="auto">
            <a:xfrm>
              <a:off x="3260812" y="3348821"/>
              <a:ext cx="2589941" cy="1480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6527612" y="3433657"/>
            <a:ext cx="1967321" cy="1379100"/>
            <a:chOff x="6131466" y="3476367"/>
            <a:chExt cx="2637958" cy="1824841"/>
          </a:xfrm>
        </p:grpSpPr>
        <p:grpSp>
          <p:nvGrpSpPr>
            <p:cNvPr id="75" name="그룹 74"/>
            <p:cNvGrpSpPr/>
            <p:nvPr/>
          </p:nvGrpSpPr>
          <p:grpSpPr>
            <a:xfrm>
              <a:off x="6131466" y="3487731"/>
              <a:ext cx="990110" cy="868753"/>
              <a:chOff x="3764868" y="2888940"/>
              <a:chExt cx="1332148" cy="1188132"/>
            </a:xfrm>
          </p:grpSpPr>
          <p:sp>
            <p:nvSpPr>
              <p:cNvPr id="76" name="육각형 75"/>
              <p:cNvSpPr/>
              <p:nvPr/>
            </p:nvSpPr>
            <p:spPr>
              <a:xfrm>
                <a:off x="3764868" y="2888940"/>
                <a:ext cx="1332148" cy="1188132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My Method</a:t>
                </a:r>
                <a:endPara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7" name="육각형 76"/>
              <p:cNvSpPr/>
              <p:nvPr/>
            </p:nvSpPr>
            <p:spPr>
              <a:xfrm>
                <a:off x="3908106" y="3509391"/>
                <a:ext cx="512500" cy="441667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6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User-Story</a:t>
                </a:r>
                <a:endParaRPr lang="ko-KR" altLang="en-US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8" name="육각형 77"/>
              <p:cNvSpPr/>
              <p:nvPr/>
            </p:nvSpPr>
            <p:spPr>
              <a:xfrm>
                <a:off x="4452545" y="3483007"/>
                <a:ext cx="512500" cy="441667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6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Scrum</a:t>
                </a:r>
                <a:endParaRPr lang="ko-KR" altLang="en-US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6692412" y="3476367"/>
              <a:ext cx="1586329" cy="1824841"/>
              <a:chOff x="2962683" y="2888940"/>
              <a:chExt cx="2134333" cy="2495707"/>
            </a:xfrm>
          </p:grpSpPr>
          <p:sp>
            <p:nvSpPr>
              <p:cNvPr id="80" name="육각형 79"/>
              <p:cNvSpPr/>
              <p:nvPr/>
            </p:nvSpPr>
            <p:spPr>
              <a:xfrm>
                <a:off x="3764868" y="2888940"/>
                <a:ext cx="1332148" cy="1188132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User Story</a:t>
                </a:r>
              </a:p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2" name="육각형 81"/>
              <p:cNvSpPr/>
              <p:nvPr/>
            </p:nvSpPr>
            <p:spPr>
              <a:xfrm>
                <a:off x="2962683" y="4280952"/>
                <a:ext cx="1198217" cy="1103695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0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Scrum</a:t>
                </a:r>
                <a:endParaRPr lang="ko-KR" altLang="en-US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83" name="육각형 82"/>
            <p:cNvSpPr/>
            <p:nvPr/>
          </p:nvSpPr>
          <p:spPr>
            <a:xfrm>
              <a:off x="7878857" y="4491400"/>
              <a:ext cx="890567" cy="807013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Unified</a:t>
              </a: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Process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86" name="모서리가 둥근 직사각형 85"/>
          <p:cNvSpPr/>
          <p:nvPr/>
        </p:nvSpPr>
        <p:spPr>
          <a:xfrm>
            <a:off x="8337376" y="5070576"/>
            <a:ext cx="1001734" cy="2528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Start a Practice</a:t>
            </a:r>
            <a:endParaRPr lang="ko-KR" altLang="en-US" sz="7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42094" y="2447278"/>
            <a:ext cx="748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i="1" u="sng" dirty="0" smtClean="0">
                <a:solidFill>
                  <a:schemeClr val="accent1"/>
                </a:solidFill>
              </a:rPr>
              <a:t>Project Size:</a:t>
            </a:r>
          </a:p>
          <a:p>
            <a:pPr algn="r"/>
            <a:endParaRPr lang="en-US" altLang="ko-KR" sz="800" i="1" u="sng" dirty="0">
              <a:solidFill>
                <a:schemeClr val="accent1"/>
              </a:solidFill>
            </a:endParaRPr>
          </a:p>
          <a:p>
            <a:pPr algn="r"/>
            <a:r>
              <a:rPr lang="en-US" altLang="ko-KR" sz="800" i="1" u="sng" dirty="0" smtClean="0">
                <a:solidFill>
                  <a:schemeClr val="accent1"/>
                </a:solidFill>
              </a:rPr>
              <a:t>Domain:</a:t>
            </a:r>
          </a:p>
          <a:p>
            <a:pPr algn="r"/>
            <a:endParaRPr lang="en-US" altLang="ko-KR" sz="8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800" i="1" u="sng" dirty="0">
              <a:solidFill>
                <a:schemeClr val="accent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969224" y="2478848"/>
            <a:ext cx="1504554" cy="194068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Over $10B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6969224" y="2760894"/>
            <a:ext cx="1504554" cy="194068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Healthcare</a:t>
            </a:r>
          </a:p>
        </p:txBody>
      </p:sp>
      <p:sp>
        <p:nvSpPr>
          <p:cNvPr id="20" name="이등변 삼각형 19"/>
          <p:cNvSpPr/>
          <p:nvPr/>
        </p:nvSpPr>
        <p:spPr>
          <a:xfrm flipV="1">
            <a:off x="8220363" y="2491772"/>
            <a:ext cx="108012" cy="123184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9" name="이등변 삼각형 88"/>
          <p:cNvSpPr/>
          <p:nvPr/>
        </p:nvSpPr>
        <p:spPr>
          <a:xfrm flipV="1">
            <a:off x="8229364" y="2816932"/>
            <a:ext cx="108012" cy="123184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656869" y="1791533"/>
            <a:ext cx="807969" cy="184859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3" name="오른쪽 화살표 72"/>
          <p:cNvSpPr/>
          <p:nvPr/>
        </p:nvSpPr>
        <p:spPr>
          <a:xfrm>
            <a:off x="3672504" y="1813369"/>
            <a:ext cx="2209014" cy="184859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6178839" y="1802069"/>
            <a:ext cx="3346669" cy="196159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7800" y="1514534"/>
            <a:ext cx="5583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네비게이션</a:t>
            </a:r>
            <a:r>
              <a:rPr lang="ko-KR" altLang="en-US" sz="1200" dirty="0" smtClean="0"/>
              <a:t>                    리스트                                               디테일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3404829" y="1725041"/>
            <a:ext cx="2603552" cy="390020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4484948" y="5877271"/>
            <a:ext cx="2484276" cy="559445"/>
          </a:xfrm>
          <a:prstGeom prst="wedgeRectCallout">
            <a:avLst>
              <a:gd name="adj1" fmla="val -26307"/>
              <a:gd name="adj2" fmla="val -103447"/>
            </a:avLst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15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모바일에서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표시되는 윈도우 영역</a:t>
            </a:r>
          </a:p>
        </p:txBody>
      </p:sp>
      <p:sp>
        <p:nvSpPr>
          <p:cNvPr id="81" name="오른쪽 화살표 80"/>
          <p:cNvSpPr/>
          <p:nvPr/>
        </p:nvSpPr>
        <p:spPr>
          <a:xfrm>
            <a:off x="6033119" y="3537012"/>
            <a:ext cx="715925" cy="505304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1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Detail</a:t>
            </a:r>
            <a:endParaRPr lang="ko-KR" altLang="en-US" sz="11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4" name="오른쪽 화살표 83"/>
          <p:cNvSpPr/>
          <p:nvPr/>
        </p:nvSpPr>
        <p:spPr>
          <a:xfrm flipH="1">
            <a:off x="2825084" y="3573599"/>
            <a:ext cx="604481" cy="505304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Back</a:t>
            </a:r>
            <a:endParaRPr lang="ko-KR" altLang="en-US" sz="1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5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UI-EL-TB]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spcAft>
                <a:spcPct val="20000"/>
              </a:spcAft>
              <a:buClr>
                <a:srgbClr val="000000"/>
              </a:buClr>
            </a:pPr>
            <a:r>
              <a:rPr lang="ko-KR" altLang="en-US" sz="1400" b="1" i="1" kern="0" dirty="0">
                <a:solidFill>
                  <a:schemeClr val="bg1"/>
                </a:solidFill>
              </a:rPr>
              <a:t>시스템 가입 및 </a:t>
            </a:r>
            <a:r>
              <a:rPr lang="ko-KR" altLang="en-US" sz="1400" b="1" i="1" kern="0" dirty="0" smtClean="0">
                <a:solidFill>
                  <a:schemeClr val="bg1"/>
                </a:solidFill>
              </a:rPr>
              <a:t>로그인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978332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메인 페이지 구성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태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블릿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화면 요소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태블릿에서는</a:t>
            </a:r>
            <a:r>
              <a:rPr lang="ko-KR" altLang="en-US" sz="1200" dirty="0" smtClean="0">
                <a:solidFill>
                  <a:schemeClr val="dk1"/>
                </a:solidFill>
              </a:rPr>
              <a:t> 기본 </a:t>
            </a:r>
            <a:r>
              <a:rPr lang="en-US" altLang="ko-KR" sz="1200" dirty="0" smtClean="0">
                <a:solidFill>
                  <a:schemeClr val="dk1"/>
                </a:solidFill>
              </a:rPr>
              <a:t>2</a:t>
            </a:r>
            <a:r>
              <a:rPr lang="ko-KR" altLang="en-US" sz="1200" dirty="0" smtClean="0">
                <a:solidFill>
                  <a:schemeClr val="dk1"/>
                </a:solidFill>
              </a:rPr>
              <a:t>단을 표시함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한단계만</a:t>
            </a:r>
            <a:r>
              <a:rPr lang="ko-KR" altLang="en-US" sz="1200" dirty="0" smtClean="0">
                <a:solidFill>
                  <a:schemeClr val="dk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드릴다운됨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en-US" altLang="ko-KR" sz="1200" dirty="0" smtClean="0">
                <a:solidFill>
                  <a:schemeClr val="dk1"/>
                </a:solidFill>
              </a:rPr>
              <a:t>Back </a:t>
            </a:r>
            <a:r>
              <a:rPr lang="ko-KR" altLang="en-US" sz="1200" dirty="0" smtClean="0">
                <a:solidFill>
                  <a:schemeClr val="dk1"/>
                </a:solidFill>
              </a:rPr>
              <a:t>버튼으로 이전단계 로 돌아감</a:t>
            </a:r>
            <a:endParaRPr lang="en-US" altLang="ko-KR" sz="1200" dirty="0" smtClean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559835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55" y="1986537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/>
          <a:stretch/>
        </p:blipFill>
        <p:spPr bwMode="auto">
          <a:xfrm>
            <a:off x="2577800" y="2221483"/>
            <a:ext cx="6947708" cy="335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타원 45"/>
          <p:cNvSpPr/>
          <p:nvPr/>
        </p:nvSpPr>
        <p:spPr>
          <a:xfrm>
            <a:off x="2498730" y="193345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73057" y="3021156"/>
            <a:ext cx="543739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프로젝</a:t>
            </a:r>
            <a:r>
              <a:rPr lang="ko-KR" altLang="en-US" sz="700" dirty="0"/>
              <a:t>트</a:t>
            </a:r>
          </a:p>
        </p:txBody>
      </p:sp>
      <p:sp>
        <p:nvSpPr>
          <p:cNvPr id="57" name="타원 56"/>
          <p:cNvSpPr/>
          <p:nvPr/>
        </p:nvSpPr>
        <p:spPr>
          <a:xfrm>
            <a:off x="3536831" y="1742725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58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15691" r="52194" b="12420"/>
          <a:stretch/>
        </p:blipFill>
        <p:spPr bwMode="auto">
          <a:xfrm>
            <a:off x="3464838" y="2215155"/>
            <a:ext cx="2416680" cy="260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825085" y="3173556"/>
            <a:ext cx="686406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OO</a:t>
            </a:r>
            <a:r>
              <a:rPr lang="ko-KR" altLang="en-US" sz="700" dirty="0" smtClean="0"/>
              <a:t>전자 </a:t>
            </a:r>
            <a:r>
              <a:rPr lang="en-US" altLang="ko-KR" sz="700" dirty="0" smtClean="0"/>
              <a:t>ERP</a:t>
            </a:r>
            <a:endParaRPr lang="ko-KR" altLang="en-US" sz="700" dirty="0"/>
          </a:p>
        </p:txBody>
      </p:sp>
      <p:sp>
        <p:nvSpPr>
          <p:cNvPr id="72" name="직사각형 71"/>
          <p:cNvSpPr/>
          <p:nvPr/>
        </p:nvSpPr>
        <p:spPr>
          <a:xfrm>
            <a:off x="6008381" y="2243400"/>
            <a:ext cx="1992346" cy="2541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Start a practice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54050" y="2497514"/>
            <a:ext cx="3446188" cy="3017759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33120" y="3229595"/>
            <a:ext cx="3384376" cy="1951795"/>
            <a:chOff x="3134825" y="3235576"/>
            <a:chExt cx="2926092" cy="1951795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4825" y="3235576"/>
              <a:ext cx="2926092" cy="195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65" t="53021" r="12391" b="26131"/>
            <a:stretch/>
          </p:blipFill>
          <p:spPr bwMode="auto">
            <a:xfrm>
              <a:off x="3260812" y="3348821"/>
              <a:ext cx="2589941" cy="1480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6527612" y="3558288"/>
            <a:ext cx="1967321" cy="1379100"/>
            <a:chOff x="6131466" y="3476367"/>
            <a:chExt cx="2637958" cy="1824841"/>
          </a:xfrm>
        </p:grpSpPr>
        <p:grpSp>
          <p:nvGrpSpPr>
            <p:cNvPr id="75" name="그룹 74"/>
            <p:cNvGrpSpPr/>
            <p:nvPr/>
          </p:nvGrpSpPr>
          <p:grpSpPr>
            <a:xfrm>
              <a:off x="6131466" y="3487731"/>
              <a:ext cx="990110" cy="868753"/>
              <a:chOff x="3764868" y="2888940"/>
              <a:chExt cx="1332148" cy="1188132"/>
            </a:xfrm>
          </p:grpSpPr>
          <p:sp>
            <p:nvSpPr>
              <p:cNvPr id="76" name="육각형 75"/>
              <p:cNvSpPr/>
              <p:nvPr/>
            </p:nvSpPr>
            <p:spPr>
              <a:xfrm>
                <a:off x="3764868" y="2888940"/>
                <a:ext cx="1332148" cy="1188132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My Method</a:t>
                </a:r>
                <a:endPara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7" name="육각형 76"/>
              <p:cNvSpPr/>
              <p:nvPr/>
            </p:nvSpPr>
            <p:spPr>
              <a:xfrm>
                <a:off x="3908106" y="3509391"/>
                <a:ext cx="512500" cy="441667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6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User-Story</a:t>
                </a:r>
                <a:endParaRPr lang="ko-KR" altLang="en-US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78" name="육각형 77"/>
              <p:cNvSpPr/>
              <p:nvPr/>
            </p:nvSpPr>
            <p:spPr>
              <a:xfrm>
                <a:off x="4452545" y="3483007"/>
                <a:ext cx="512500" cy="441667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6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Scrum</a:t>
                </a:r>
                <a:endParaRPr lang="ko-KR" altLang="en-US" sz="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6692412" y="3476367"/>
              <a:ext cx="1586329" cy="1824841"/>
              <a:chOff x="2962683" y="2888940"/>
              <a:chExt cx="2134333" cy="2495707"/>
            </a:xfrm>
          </p:grpSpPr>
          <p:sp>
            <p:nvSpPr>
              <p:cNvPr id="80" name="육각형 79"/>
              <p:cNvSpPr/>
              <p:nvPr/>
            </p:nvSpPr>
            <p:spPr>
              <a:xfrm>
                <a:off x="3764868" y="2888940"/>
                <a:ext cx="1332148" cy="1188132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User Story</a:t>
                </a:r>
              </a:p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endPara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82" name="육각형 81"/>
              <p:cNvSpPr/>
              <p:nvPr/>
            </p:nvSpPr>
            <p:spPr>
              <a:xfrm>
                <a:off x="2962683" y="4280952"/>
                <a:ext cx="1198217" cy="1103695"/>
              </a:xfrm>
              <a:prstGeom prst="hexagon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 latinLnBrk="0">
                  <a:spcAft>
                    <a:spcPts val="60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None/>
                </a:pPr>
                <a:r>
                  <a:rPr lang="en-US" altLang="ko-KR" sz="10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Scrum</a:t>
                </a:r>
                <a:endParaRPr lang="ko-KR" altLang="en-US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83" name="육각형 82"/>
            <p:cNvSpPr/>
            <p:nvPr/>
          </p:nvSpPr>
          <p:spPr>
            <a:xfrm>
              <a:off x="7878857" y="4491400"/>
              <a:ext cx="890567" cy="807013"/>
            </a:xfrm>
            <a:prstGeom prst="hexag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Unified</a:t>
              </a: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Process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86" name="모서리가 둥근 직사각형 85"/>
          <p:cNvSpPr/>
          <p:nvPr/>
        </p:nvSpPr>
        <p:spPr>
          <a:xfrm>
            <a:off x="8337376" y="5195207"/>
            <a:ext cx="1001734" cy="2528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Start a Practice</a:t>
            </a:r>
            <a:endParaRPr lang="ko-KR" altLang="en-US" sz="7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42094" y="2571909"/>
            <a:ext cx="748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i="1" u="sng" dirty="0" smtClean="0">
                <a:solidFill>
                  <a:schemeClr val="accent1"/>
                </a:solidFill>
              </a:rPr>
              <a:t>Project Size:</a:t>
            </a:r>
          </a:p>
          <a:p>
            <a:pPr algn="r"/>
            <a:endParaRPr lang="en-US" altLang="ko-KR" sz="800" i="1" u="sng" dirty="0">
              <a:solidFill>
                <a:schemeClr val="accent1"/>
              </a:solidFill>
            </a:endParaRPr>
          </a:p>
          <a:p>
            <a:pPr algn="r"/>
            <a:r>
              <a:rPr lang="en-US" altLang="ko-KR" sz="800" i="1" u="sng" dirty="0" smtClean="0">
                <a:solidFill>
                  <a:schemeClr val="accent1"/>
                </a:solidFill>
              </a:rPr>
              <a:t>Domain:</a:t>
            </a:r>
          </a:p>
          <a:p>
            <a:pPr algn="r"/>
            <a:endParaRPr lang="en-US" altLang="ko-KR" sz="800" i="1" u="sng" dirty="0">
              <a:solidFill>
                <a:schemeClr val="accent1"/>
              </a:solidFill>
            </a:endParaRPr>
          </a:p>
          <a:p>
            <a:pPr algn="r"/>
            <a:endParaRPr lang="ko-KR" altLang="en-US" sz="800" i="1" u="sng" dirty="0">
              <a:solidFill>
                <a:schemeClr val="accent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969224" y="2603479"/>
            <a:ext cx="1504554" cy="194068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Over $10B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6969224" y="2885525"/>
            <a:ext cx="1504554" cy="194068"/>
          </a:xfrm>
          <a:prstGeom prst="rect">
            <a:avLst/>
          </a:prstGeom>
          <a:solidFill>
            <a:schemeClr val="bg1"/>
          </a:solidFill>
          <a:ln w="19050">
            <a:solidFill>
              <a:srgbClr val="B5C0DD"/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Healthcare</a:t>
            </a:r>
          </a:p>
        </p:txBody>
      </p:sp>
      <p:sp>
        <p:nvSpPr>
          <p:cNvPr id="20" name="이등변 삼각형 19"/>
          <p:cNvSpPr/>
          <p:nvPr/>
        </p:nvSpPr>
        <p:spPr>
          <a:xfrm flipV="1">
            <a:off x="8220363" y="2616403"/>
            <a:ext cx="108012" cy="123184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9" name="이등변 삼각형 88"/>
          <p:cNvSpPr/>
          <p:nvPr/>
        </p:nvSpPr>
        <p:spPr>
          <a:xfrm flipV="1">
            <a:off x="8229364" y="2941563"/>
            <a:ext cx="108012" cy="123184"/>
          </a:xfrm>
          <a:prstGeom prst="triangle">
            <a:avLst/>
          </a:prstGeom>
          <a:solidFill>
            <a:schemeClr val="tx1"/>
          </a:solidFill>
          <a:ln w="190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656869" y="1897447"/>
            <a:ext cx="3297181" cy="298991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3" name="오른쪽 화살표 72"/>
          <p:cNvSpPr/>
          <p:nvPr/>
        </p:nvSpPr>
        <p:spPr>
          <a:xfrm>
            <a:off x="3694970" y="1681423"/>
            <a:ext cx="5830538" cy="276902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7800" y="1465399"/>
            <a:ext cx="5583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네비게이션</a:t>
            </a:r>
            <a:r>
              <a:rPr lang="ko-KR" altLang="en-US" sz="1200" dirty="0" smtClean="0"/>
              <a:t>                    리스트                                               디테일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2498730" y="1465400"/>
            <a:ext cx="3509651" cy="428447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4484948" y="5965899"/>
            <a:ext cx="2484276" cy="559445"/>
          </a:xfrm>
          <a:prstGeom prst="wedgeRectCallout">
            <a:avLst>
              <a:gd name="adj1" fmla="val -26307"/>
              <a:gd name="adj2" fmla="val -103447"/>
            </a:avLst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ko-KR" altLang="en-US" sz="15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태블</a:t>
            </a:r>
            <a:r>
              <a:rPr lang="ko-KR" altLang="en-US" sz="15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릿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에서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표시되는 윈도우 영역</a:t>
            </a:r>
          </a:p>
        </p:txBody>
      </p:sp>
      <p:sp>
        <p:nvSpPr>
          <p:cNvPr id="81" name="오른쪽 화살표 80"/>
          <p:cNvSpPr/>
          <p:nvPr/>
        </p:nvSpPr>
        <p:spPr>
          <a:xfrm>
            <a:off x="6033120" y="3501089"/>
            <a:ext cx="715925" cy="505304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1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Detail</a:t>
            </a:r>
            <a:endParaRPr lang="ko-KR" altLang="en-US" sz="11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UI-PD-*]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9" y="978332"/>
            <a:ext cx="526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메뉴론처를</a:t>
            </a:r>
            <a:r>
              <a:rPr lang="ko-KR" altLang="en-US" sz="1200" dirty="0" smtClean="0">
                <a:solidFill>
                  <a:schemeClr val="dk1"/>
                </a:solidFill>
              </a:rPr>
              <a:t> 클릭함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메뉴에서 </a:t>
            </a:r>
            <a:r>
              <a:rPr lang="en-US" altLang="ko-KR" sz="1200" dirty="0" smtClean="0">
                <a:solidFill>
                  <a:schemeClr val="dk1"/>
                </a:solidFill>
              </a:rPr>
              <a:t>Practice Definer / Method Composer </a:t>
            </a:r>
            <a:r>
              <a:rPr lang="ko-KR" altLang="en-US" sz="1200" dirty="0" smtClean="0">
                <a:solidFill>
                  <a:schemeClr val="dk1"/>
                </a:solidFill>
              </a:rPr>
              <a:t>를 선택함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최초 접속과 함께 새로운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편집기가 기본으로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론칭됨</a:t>
            </a:r>
            <a:endParaRPr lang="ko-KR" altLang="en-US" sz="1200" dirty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새로운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편집기에는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웰컴다이얼로그와</a:t>
            </a:r>
            <a:r>
              <a:rPr lang="ko-KR" altLang="en-US" sz="1200" dirty="0" smtClean="0">
                <a:solidFill>
                  <a:schemeClr val="dk1"/>
                </a:solidFill>
              </a:rPr>
              <a:t> 함께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튜토리얼</a:t>
            </a:r>
            <a:r>
              <a:rPr lang="ko-KR" altLang="en-US" sz="1200" dirty="0" smtClean="0">
                <a:solidFill>
                  <a:schemeClr val="dk1"/>
                </a:solidFill>
              </a:rPr>
              <a:t> 동영상을 제공함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smtClean="0">
                <a:solidFill>
                  <a:schemeClr val="dk1"/>
                </a:solidFill>
              </a:rPr>
              <a:t>(</a:t>
            </a:r>
            <a:r>
              <a:rPr lang="ko-KR" altLang="en-US" sz="1200" dirty="0" smtClean="0">
                <a:solidFill>
                  <a:schemeClr val="dk1"/>
                </a:solidFill>
              </a:rPr>
              <a:t>이후 온라인 사용자 매뉴얼에서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다시보기</a:t>
            </a:r>
            <a:r>
              <a:rPr lang="ko-KR" altLang="en-US" sz="1200" dirty="0" smtClean="0">
                <a:solidFill>
                  <a:schemeClr val="dk1"/>
                </a:solidFill>
              </a:rPr>
              <a:t> 가능</a:t>
            </a:r>
            <a:r>
              <a:rPr lang="en-US" altLang="ko-KR" sz="1200" dirty="0" smtClean="0">
                <a:solidFill>
                  <a:schemeClr val="dk1"/>
                </a:solidFill>
              </a:rPr>
              <a:t>)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38" y="1942745"/>
            <a:ext cx="6982253" cy="36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440831" y="5243970"/>
            <a:ext cx="1620181" cy="1652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Kernel Mapping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97015" y="5229200"/>
            <a:ext cx="1620181" cy="16525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Process Modeling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81" y="4059792"/>
            <a:ext cx="1676470" cy="61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77" b="92523"/>
          <a:stretch/>
        </p:blipFill>
        <p:spPr bwMode="auto">
          <a:xfrm>
            <a:off x="8198929" y="1808820"/>
            <a:ext cx="822523" cy="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98" t="1400" r="1" b="92523"/>
          <a:stretch/>
        </p:blipFill>
        <p:spPr bwMode="auto">
          <a:xfrm>
            <a:off x="9021452" y="1840515"/>
            <a:ext cx="396044" cy="22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/>
          <p:cNvSpPr/>
          <p:nvPr/>
        </p:nvSpPr>
        <p:spPr>
          <a:xfrm>
            <a:off x="9151345" y="1716871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8648236" y="2162532"/>
            <a:ext cx="1201308" cy="2346588"/>
            <a:chOff x="7420485" y="2018516"/>
            <a:chExt cx="2031214" cy="2886648"/>
          </a:xfrm>
        </p:grpSpPr>
        <p:sp>
          <p:nvSpPr>
            <p:cNvPr id="43" name="사각형 설명선 42"/>
            <p:cNvSpPr/>
            <p:nvPr/>
          </p:nvSpPr>
          <p:spPr>
            <a:xfrm>
              <a:off x="7420485" y="2018516"/>
              <a:ext cx="2031214" cy="2886648"/>
            </a:xfrm>
            <a:prstGeom prst="wedgeRectCallout">
              <a:avLst>
                <a:gd name="adj1" fmla="val 5527"/>
                <a:gd name="adj2" fmla="val -56628"/>
              </a:avLst>
            </a:prstGeom>
            <a:solidFill>
              <a:srgbClr val="E1EBF7"/>
            </a:solidFill>
            <a:ln w="19050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900" u="sng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Practice Definer / Method </a:t>
              </a:r>
              <a:r>
                <a:rPr lang="en-US" altLang="ko-KR" sz="900" u="sng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Composer</a:t>
              </a: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u="sng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900" u="sng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Workspace</a:t>
              </a: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en-US" altLang="ko-KR" sz="9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900" u="sng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Dashboard</a:t>
              </a:r>
              <a:endParaRPr lang="ko-KR" altLang="en-US" sz="900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356" y="2368795"/>
              <a:ext cx="368536" cy="40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238" y="3216470"/>
              <a:ext cx="521592" cy="392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886" y="4019360"/>
              <a:ext cx="423490" cy="423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타원 46"/>
          <p:cNvSpPr/>
          <p:nvPr/>
        </p:nvSpPr>
        <p:spPr>
          <a:xfrm>
            <a:off x="8744904" y="2534507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50921" y="2686110"/>
            <a:ext cx="3447167" cy="254309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04827" y="2456892"/>
            <a:ext cx="4932549" cy="2292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Untitled Practice</a:t>
            </a:r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28964" y="3136362"/>
            <a:ext cx="2628292" cy="1534053"/>
          </a:xfrm>
          <a:prstGeom prst="rect">
            <a:avLst/>
          </a:prstGeom>
          <a:solidFill>
            <a:srgbClr val="E1EBF7"/>
          </a:solidFill>
          <a:ln w="19050">
            <a:solidFill>
              <a:srgbClr val="B5C0DD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Welcome to practice definer!</a:t>
            </a: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altLang="ko-KR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altLang="ko-KR" sz="15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400" u="sng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Watch tutorial video  </a:t>
            </a:r>
            <a:endParaRPr lang="ko-KR" altLang="en-US" sz="1400" u="sng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3757692"/>
            <a:ext cx="951505" cy="590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타원 63"/>
          <p:cNvSpPr/>
          <p:nvPr/>
        </p:nvSpPr>
        <p:spPr>
          <a:xfrm>
            <a:off x="4635508" y="3260024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584848" y="2495762"/>
            <a:ext cx="158139" cy="15160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r>
              <a:rPr lang="en-US" altLang="ko-KR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endParaRPr lang="ko-KR" altLang="en-US" sz="15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0" t="19132" b="20303"/>
          <a:stretch/>
        </p:blipFill>
        <p:spPr bwMode="auto">
          <a:xfrm>
            <a:off x="5457056" y="3744451"/>
            <a:ext cx="873586" cy="60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5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 bwMode="auto">
          <a:xfrm>
            <a:off x="364257" y="1078669"/>
            <a:ext cx="9199769" cy="5358048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12700">
            <a:solidFill>
              <a:srgbClr val="86A2DA"/>
            </a:solidFill>
            <a:headEnd/>
            <a:tailEnd/>
          </a:ln>
          <a:effectLst>
            <a:glow rad="50800">
              <a:schemeClr val="bg1">
                <a:lumMod val="85000"/>
                <a:alpha val="40000"/>
              </a:schemeClr>
            </a:glow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360000" rIns="72000" bIns="72000" rtlCol="0" anchor="t">
            <a:noAutofit/>
          </a:bodyPr>
          <a:lstStyle/>
          <a:p>
            <a:pPr lvl="0">
              <a:spcAft>
                <a:spcPts val="5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ko-KR" altLang="en-US" sz="11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정의 </a:t>
            </a:r>
            <a:r>
              <a:rPr lang="en-US" altLang="ko-KR" dirty="0"/>
              <a:t>[</a:t>
            </a:r>
            <a:r>
              <a:rPr lang="en-US" altLang="ko-KR" dirty="0" smtClean="0"/>
              <a:t>UI-PD-KM]</a:t>
            </a:r>
            <a:endParaRPr lang="ko-KR" altLang="en-US" sz="16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4619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64257" y="887670"/>
            <a:ext cx="1937013" cy="48910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r>
              <a:rPr lang="en-US" altLang="ko-KR" sz="1400" b="1" kern="0" dirty="0">
                <a:solidFill>
                  <a:schemeClr val="bg1"/>
                </a:solidFill>
              </a:rPr>
              <a:t>Practice Mapper</a:t>
            </a:r>
            <a:endParaRPr lang="ko-KR" altLang="en-US" sz="1400" b="1" i="1" kern="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301269" y="887670"/>
            <a:ext cx="7098969" cy="4891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fontAlgn="auto">
              <a:spcBef>
                <a:spcPts val="0"/>
              </a:spcBef>
              <a:spcAft>
                <a:spcPct val="20000"/>
              </a:spcAft>
              <a:buClr>
                <a:srgbClr val="000000"/>
              </a:buClr>
            </a:pP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3992" y="0"/>
            <a:ext cx="2290089" cy="1238967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88" y="64545"/>
            <a:ext cx="2081898" cy="11184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71493" y="40370"/>
            <a:ext cx="427294" cy="8035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933" y="2312876"/>
            <a:ext cx="212550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</a:t>
            </a:r>
            <a:r>
              <a:rPr lang="ko-KR" altLang="en-US" sz="1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유즈케이스</a:t>
            </a:r>
            <a:endParaRPr lang="en-US" altLang="ko-KR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하단의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커널요소들에서</a:t>
            </a:r>
            <a:r>
              <a:rPr lang="ko-KR" altLang="en-US" sz="1200" dirty="0" smtClean="0">
                <a:solidFill>
                  <a:schemeClr val="dk1"/>
                </a:solidFill>
              </a:rPr>
              <a:t> 기본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프랙티스에서</a:t>
            </a:r>
            <a:r>
              <a:rPr lang="ko-KR" altLang="en-US" sz="1200" dirty="0" smtClean="0">
                <a:solidFill>
                  <a:schemeClr val="dk1"/>
                </a:solidFill>
              </a:rPr>
              <a:t> 가져올 요소들을 가져옴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자체 요소들을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에센스</a:t>
            </a:r>
            <a:r>
              <a:rPr lang="ko-KR" altLang="en-US" sz="1200" dirty="0" smtClean="0">
                <a:solidFill>
                  <a:schemeClr val="dk1"/>
                </a:solidFill>
              </a:rPr>
              <a:t> 랭귀지에서 가져옴</a:t>
            </a:r>
            <a:endParaRPr lang="en-US" altLang="ko-KR" sz="1200" dirty="0" smtClean="0">
              <a:solidFill>
                <a:schemeClr val="dk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가져온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프랙티스</a:t>
            </a:r>
            <a:r>
              <a:rPr lang="ko-KR" altLang="en-US" sz="1200" dirty="0" smtClean="0">
                <a:solidFill>
                  <a:schemeClr val="dk1"/>
                </a:solidFill>
              </a:rPr>
              <a:t> 요소를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커널요소에</a:t>
            </a:r>
            <a:r>
              <a:rPr lang="ko-KR" altLang="en-US" sz="1200" dirty="0" smtClean="0">
                <a:solidFill>
                  <a:schemeClr val="dk1"/>
                </a:solidFill>
              </a:rPr>
              <a:t> 연결하여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매핑함</a:t>
            </a:r>
            <a:endParaRPr lang="en-US" altLang="ko-KR" sz="1200" dirty="0" smtClean="0">
              <a:solidFill>
                <a:schemeClr val="dk1"/>
              </a:solidFill>
            </a:endParaRPr>
          </a:p>
        </p:txBody>
      </p:sp>
      <p:sp>
        <p:nvSpPr>
          <p:cNvPr id="38" name="Rectangle 56"/>
          <p:cNvSpPr>
            <a:spLocks/>
          </p:cNvSpPr>
          <p:nvPr/>
        </p:nvSpPr>
        <p:spPr bwMode="auto">
          <a:xfrm>
            <a:off x="488504" y="1916832"/>
            <a:ext cx="574908" cy="353943"/>
          </a:xfrm>
          <a:prstGeom prst="rect">
            <a:avLst/>
          </a:prstGeom>
          <a:noFill/>
          <a:ln w="9525" cap="rnd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Practice</a:t>
            </a:r>
          </a:p>
          <a:p>
            <a:pPr marL="57150" indent="-57150" algn="ctr"/>
            <a:r>
              <a:rPr lang="en-US" altLang="ko-KR" sz="900" b="1" dirty="0">
                <a:solidFill>
                  <a:schemeClr val="tx2">
                    <a:lumMod val="75000"/>
                  </a:schemeClr>
                </a:solidFill>
                <a:latin typeface="Lucida Grande" charset="0"/>
                <a:ea typeface="굴림" charset="-127"/>
                <a:sym typeface="Lucida Grande" charset="0"/>
              </a:rPr>
              <a:t>Author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  <a:latin typeface="Lucida Grande" charset="0"/>
              <a:ea typeface="굴림" charset="-127"/>
              <a:sym typeface="Lucida Grande" charset="0"/>
            </a:endParaRPr>
          </a:p>
        </p:txBody>
      </p:sp>
      <p:pic>
        <p:nvPicPr>
          <p:cNvPr id="41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11" y="1498189"/>
            <a:ext cx="417154" cy="413585"/>
          </a:xfrm>
          <a:prstGeom prst="rect">
            <a:avLst/>
          </a:prstGeom>
          <a:noFill/>
          <a:ln w="9525" cap="rnd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직사각형 4">
            <a:hlinkClick r:id="rId4" action="ppaction://hlinksldjump"/>
          </p:cNvPr>
          <p:cNvSpPr/>
          <p:nvPr/>
        </p:nvSpPr>
        <p:spPr>
          <a:xfrm>
            <a:off x="9021452" y="1435204"/>
            <a:ext cx="504056" cy="810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ko-KR" altLang="en-US" sz="15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4708" y="978332"/>
            <a:ext cx="687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Essence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커널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공학 </a:t>
            </a:r>
            <a:r>
              <a:rPr lang="ko-KR" altLang="en-US" sz="14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프랙티스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기법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재정의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&gt; Kernel Mapping (1)</a:t>
            </a:r>
            <a:endParaRPr lang="ko-KR" altLang="en-US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601838" y="1942745"/>
            <a:ext cx="6982253" cy="3629895"/>
            <a:chOff x="2601838" y="1942745"/>
            <a:chExt cx="6982253" cy="362989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1838" y="1942745"/>
              <a:ext cx="6982253" cy="3629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4" t="14555" r="32339"/>
            <a:stretch/>
          </p:blipFill>
          <p:spPr bwMode="auto">
            <a:xfrm>
              <a:off x="3332819" y="2312875"/>
              <a:ext cx="4104457" cy="3003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3440831" y="5243970"/>
              <a:ext cx="1620181" cy="165250"/>
            </a:xfrm>
            <a:prstGeom prst="rect">
              <a:avLst/>
            </a:prstGeom>
            <a:solidFill>
              <a:srgbClr val="E1EBF7"/>
            </a:solidFill>
            <a:ln w="19050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2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Kernel Mapping</a:t>
              </a:r>
              <a:endPara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97015" y="5229200"/>
              <a:ext cx="1620181" cy="165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rgbClr val="B5C0DD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2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Process Modeling</a:t>
              </a:r>
              <a:endPara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381" y="4059792"/>
              <a:ext cx="1676470" cy="610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9" r="45378" b="11324"/>
            <a:stretch/>
          </p:blipFill>
          <p:spPr>
            <a:xfrm>
              <a:off x="4379351" y="2459791"/>
              <a:ext cx="3958025" cy="2595804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3307756" y="4238029"/>
              <a:ext cx="1071595" cy="2541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393573" y="2493675"/>
              <a:ext cx="855571" cy="35926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cxnSp>
          <p:nvCxnSpPr>
            <p:cNvPr id="13" name="구부러진 연결선 12"/>
            <p:cNvCxnSpPr>
              <a:stCxn id="7" idx="6"/>
              <a:endCxn id="29" idx="2"/>
            </p:cNvCxnSpPr>
            <p:nvPr/>
          </p:nvCxnSpPr>
          <p:spPr>
            <a:xfrm flipV="1">
              <a:off x="4379351" y="2673306"/>
              <a:ext cx="1014222" cy="1691797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4782474" y="3372236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1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306978" y="3630619"/>
              <a:ext cx="1071595" cy="2541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6717196" y="2505407"/>
              <a:ext cx="1071595" cy="35926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endParaRPr lang="ko-KR" altLang="en-US" sz="15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cxnSp>
          <p:nvCxnSpPr>
            <p:cNvPr id="42" name="구부러진 연결선 41"/>
            <p:cNvCxnSpPr>
              <a:stCxn id="32" idx="0"/>
              <a:endCxn id="34" idx="0"/>
            </p:cNvCxnSpPr>
            <p:nvPr/>
          </p:nvCxnSpPr>
          <p:spPr>
            <a:xfrm rot="5400000" flipH="1" flipV="1">
              <a:off x="4985279" y="1362904"/>
              <a:ext cx="1125212" cy="3410218"/>
            </a:xfrm>
            <a:prstGeom prst="curvedConnector3">
              <a:avLst>
                <a:gd name="adj1" fmla="val 120316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/>
            <p:cNvSpPr/>
            <p:nvPr/>
          </p:nvSpPr>
          <p:spPr>
            <a:xfrm>
              <a:off x="4940613" y="2270775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2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6459851" y="2636912"/>
              <a:ext cx="158139" cy="151603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600"/>
                </a:spcAft>
                <a:buClr>
                  <a:schemeClr val="accent1">
                    <a:lumMod val="60000"/>
                    <a:lumOff val="40000"/>
                  </a:schemeClr>
                </a:buClr>
                <a:buNone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3</a:t>
              </a:r>
              <a:endParaRPr lang="ko-KR" altLang="en-US" sz="15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1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1EBF7"/>
        </a:solidFill>
        <a:ln w="19050">
          <a:solidFill>
            <a:srgbClr val="B5C0DD"/>
          </a:solidFill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 latinLnBrk="0">
          <a:spcAft>
            <a:spcPts val="600"/>
          </a:spcAft>
          <a:buClr>
            <a:schemeClr val="accent1">
              <a:lumMod val="60000"/>
              <a:lumOff val="40000"/>
            </a:schemeClr>
          </a:buClr>
          <a:buNone/>
          <a:defRPr sz="15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19514</TotalTime>
  <Words>4072</Words>
  <Application>Microsoft Office PowerPoint</Application>
  <PresentationFormat>A4 용지(210x297mm)</PresentationFormat>
  <Paragraphs>1222</Paragraphs>
  <Slides>42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Office 테마</vt:lpstr>
      <vt:lpstr>화면 정의 [UI-EL-OP]</vt:lpstr>
      <vt:lpstr>화면 정의 [UI-EL-SL] </vt:lpstr>
      <vt:lpstr>화면 정의 [UI-EL-SC]</vt:lpstr>
      <vt:lpstr>화면 정의 [UI-EL-WC]</vt:lpstr>
      <vt:lpstr>화면 정의 [UI-EL-MN]</vt:lpstr>
      <vt:lpstr>화면 정의 [UI-EL-MB]</vt:lpstr>
      <vt:lpstr>화면 정의 [UI-EL-TB]</vt:lpstr>
      <vt:lpstr>화면 정의 [UI-PD-*]</vt:lpstr>
      <vt:lpstr>화면 정의 [UI-PD-KM]</vt:lpstr>
      <vt:lpstr>화면 정의 [UI-PD-KM-TT]</vt:lpstr>
      <vt:lpstr>화면 정의 [UI-PD-KM-PR]</vt:lpstr>
      <vt:lpstr>화면 정의 [UI-PD-KM-PR-ALP]</vt:lpstr>
      <vt:lpstr>화면 정의 [UI-PD-KM-PR-WP]</vt:lpstr>
      <vt:lpstr>화면 정의 [UI-PD-KM-PR-ACT]</vt:lpstr>
      <vt:lpstr>화면 정의 [UI-PD-KM-PR-CPT]</vt:lpstr>
      <vt:lpstr>화면 정의 [UI-PD-PM]</vt:lpstr>
      <vt:lpstr>화면 정의 [UI-PD-PM-PR]</vt:lpstr>
      <vt:lpstr>화면 정의 [UI-PD-PM-SIM]</vt:lpstr>
      <vt:lpstr>화면 정의 [UI-PD-PM-SIM-WIH]</vt:lpstr>
      <vt:lpstr>화면 정의 [UI-PD-PM-SIM-ALP]</vt:lpstr>
      <vt:lpstr>화면 정의 [UI-PD-PL]</vt:lpstr>
      <vt:lpstr>화면 정의 [UI-PD-PL-APR]</vt:lpstr>
      <vt:lpstr>화면 정의 [UI-PD-EXP]</vt:lpstr>
      <vt:lpstr>화면 정의 [UI-MC-*]</vt:lpstr>
      <vt:lpstr>화면 정의 [UI-MC-PRSP]</vt:lpstr>
      <vt:lpstr>화면 정의 [UI-MC-TL]</vt:lpstr>
      <vt:lpstr>화면 정의 [UI-MC-TL2]</vt:lpstr>
      <vt:lpstr>화면 정의 [UI-MC-PRMG]</vt:lpstr>
      <vt:lpstr>화면 정의 [UI-MC-PRMG2]</vt:lpstr>
      <vt:lpstr>화면 정의 [UI-EX-*]</vt:lpstr>
      <vt:lpstr>화면 정의 [UI-EX-MN]</vt:lpstr>
      <vt:lpstr>화면 정의 [UI-EX-INIT]</vt:lpstr>
      <vt:lpstr>화면 정의 [UI-EX-PLPUR]</vt:lpstr>
      <vt:lpstr>화면 정의 [UI-EX-RM]</vt:lpstr>
      <vt:lpstr>화면 정의 [UI-EX-WS]</vt:lpstr>
      <vt:lpstr>화면 정의 [UI-EX-PL-PR]</vt:lpstr>
      <vt:lpstr>화면 정의 [UI-EX-PL-ALP]</vt:lpstr>
      <vt:lpstr>화면 정의 [UI-EX-WIH]</vt:lpstr>
      <vt:lpstr>화면 정의 [UI-MT-*]</vt:lpstr>
      <vt:lpstr>Instance Monitoring 예시</vt:lpstr>
      <vt:lpstr>Instance Monitoring 예시</vt:lpstr>
      <vt:lpstr>Instance Monitoring 예시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.</dc:creator>
  <cp:lastModifiedBy>Kim Seung Hyeon</cp:lastModifiedBy>
  <cp:revision>1247</cp:revision>
  <cp:lastPrinted>2014-04-03T02:11:48Z</cp:lastPrinted>
  <dcterms:created xsi:type="dcterms:W3CDTF">2011-06-13T04:33:00Z</dcterms:created>
  <dcterms:modified xsi:type="dcterms:W3CDTF">2014-09-25T09:05:43Z</dcterms:modified>
</cp:coreProperties>
</file>